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6" r:id="rId2"/>
    <p:sldId id="257" r:id="rId3"/>
    <p:sldId id="258" r:id="rId4"/>
    <p:sldId id="261" r:id="rId5"/>
    <p:sldId id="259" r:id="rId6"/>
    <p:sldId id="267" r:id="rId7"/>
    <p:sldId id="275" r:id="rId8"/>
    <p:sldId id="260" r:id="rId9"/>
    <p:sldId id="262" r:id="rId10"/>
    <p:sldId id="263" r:id="rId11"/>
    <p:sldId id="264" r:id="rId12"/>
    <p:sldId id="265" r:id="rId13"/>
    <p:sldId id="266" r:id="rId14"/>
    <p:sldId id="268" r:id="rId15"/>
    <p:sldId id="269" r:id="rId16"/>
    <p:sldId id="270" r:id="rId17"/>
    <p:sldId id="271" r:id="rId18"/>
    <p:sldId id="272" r:id="rId19"/>
    <p:sldId id="273" r:id="rId20"/>
    <p:sldId id="274"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C6AFB19-01DC-4163-9021-AB22A1A65F04}" type="datetimeFigureOut">
              <a:rPr lang="en-US" smtClean="0"/>
              <a:pPr/>
              <a:t>2/14/2011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5C7053B3-D9B3-41E1-9F88-DE8E2EDA9E3D}" type="slidenum">
              <a:rPr lang="en-US" smtClean="0"/>
              <a:pPr/>
              <a:t>‹#›</a:t>
            </a:fld>
            <a:endParaRPr lang="en-US"/>
          </a:p>
        </p:txBody>
      </p:sp>
    </p:spTree>
    <p:extLst>
      <p:ext uri="{BB962C8B-B14F-4D97-AF65-F5344CB8AC3E}">
        <p14:creationId xmlns:p14="http://schemas.microsoft.com/office/powerpoint/2010/main" val="1221383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AC9E6F0-FF57-448A-8590-74E29DF754C5}" type="datetimeFigureOut">
              <a:rPr lang="en-US" smtClean="0"/>
              <a:pPr/>
              <a:t>2/14/2011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82E7F00-80FE-49E7-B97C-FF3D891833AE}" type="slidenum">
              <a:rPr lang="en-US" smtClean="0"/>
              <a:pPr/>
              <a:t>‹#›</a:t>
            </a:fld>
            <a:endParaRPr lang="en-US"/>
          </a:p>
        </p:txBody>
      </p:sp>
    </p:spTree>
    <p:extLst>
      <p:ext uri="{BB962C8B-B14F-4D97-AF65-F5344CB8AC3E}">
        <p14:creationId xmlns:p14="http://schemas.microsoft.com/office/powerpoint/2010/main" val="3902332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82E7F00-80FE-49E7-B97C-FF3D891833AE}"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24871D4-BEBB-446D-9448-7DDF2B6D5504}" type="datetimeFigureOut">
              <a:rPr lang="en-US" smtClean="0"/>
              <a:pPr/>
              <a:t>2/14/2011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9219F3B-F357-4D47-9E96-751B99925EF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4871D4-BEBB-446D-9448-7DDF2B6D5504}" type="datetimeFigureOut">
              <a:rPr lang="en-US" smtClean="0"/>
              <a:pPr/>
              <a:t>2/14/2011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219F3B-F357-4D47-9E96-751B99925E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4871D4-BEBB-446D-9448-7DDF2B6D5504}" type="datetimeFigureOut">
              <a:rPr lang="en-US" smtClean="0"/>
              <a:pPr/>
              <a:t>2/14/2011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219F3B-F357-4D47-9E96-751B99925E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4871D4-BEBB-446D-9448-7DDF2B6D5504}" type="datetimeFigureOut">
              <a:rPr lang="en-US" smtClean="0"/>
              <a:pPr/>
              <a:t>2/14/2011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219F3B-F357-4D47-9E96-751B99925E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24871D4-BEBB-446D-9448-7DDF2B6D5504}" type="datetimeFigureOut">
              <a:rPr lang="en-US" smtClean="0"/>
              <a:pPr/>
              <a:t>2/14/2011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219F3B-F357-4D47-9E96-751B99925EF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4871D4-BEBB-446D-9448-7DDF2B6D5504}" type="datetimeFigureOut">
              <a:rPr lang="en-US" smtClean="0"/>
              <a:pPr/>
              <a:t>2/14/2011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219F3B-F357-4D47-9E96-751B99925E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24871D4-BEBB-446D-9448-7DDF2B6D5504}" type="datetimeFigureOut">
              <a:rPr lang="en-US" smtClean="0"/>
              <a:pPr/>
              <a:t>2/14/2011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219F3B-F357-4D47-9E96-751B99925E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24871D4-BEBB-446D-9448-7DDF2B6D5504}" type="datetimeFigureOut">
              <a:rPr lang="en-US" smtClean="0"/>
              <a:pPr/>
              <a:t>2/14/2011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219F3B-F357-4D47-9E96-751B99925E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4871D4-BEBB-446D-9448-7DDF2B6D5504}" type="datetimeFigureOut">
              <a:rPr lang="en-US" smtClean="0"/>
              <a:pPr/>
              <a:t>2/14/2011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219F3B-F357-4D47-9E96-751B99925EF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4871D4-BEBB-446D-9448-7DDF2B6D5504}" type="datetimeFigureOut">
              <a:rPr lang="en-US" smtClean="0"/>
              <a:pPr/>
              <a:t>2/14/2011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219F3B-F357-4D47-9E96-751B99925EF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24871D4-BEBB-446D-9448-7DDF2B6D5504}" type="datetimeFigureOut">
              <a:rPr lang="en-US" smtClean="0"/>
              <a:pPr/>
              <a:t>2/14/2011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9219F3B-F357-4D47-9E96-751B99925EF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24871D4-BEBB-446D-9448-7DDF2B6D5504}" type="datetimeFigureOut">
              <a:rPr lang="en-US" smtClean="0"/>
              <a:pPr/>
              <a:t>2/14/2011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9219F3B-F357-4D47-9E96-751B99925EF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ssentialsguides.sfinstructionalresources.wikispaces.net/2nd+Grad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ssentialsguides.sfinstructionalresources.wikispaces.net/3rd+Grad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essentialsguides.sfinstructionalresources.wikispaces.net/4th+Grad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ssentialsguides.sfinstructionalresources.wikispaces.net/5th+Grad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ki/American_philosopher"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en.wikipedia.org/wiki/School_reform" TargetMode="External"/><Relationship Id="rId4" Type="http://schemas.openxmlformats.org/officeDocument/2006/relationships/hyperlink" Target="http://en.wikipedia.org/wiki/Psychologist"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doe.sd.gov/contentstandards/social/newstandards.asp"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essentialsguides.sfinstructionalresources.wikispaces.net/Kindergarte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ssentialsguides.sfinstructionalresources.wikispaces.net/1st+Grad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667000"/>
            <a:ext cx="7851648" cy="1828800"/>
          </a:xfrm>
        </p:spPr>
        <p:txBody>
          <a:bodyPr>
            <a:normAutofit fontScale="90000"/>
          </a:bodyPr>
          <a:lstStyle/>
          <a:p>
            <a:pPr algn="ctr"/>
            <a:r>
              <a:rPr lang="en-US" dirty="0" smtClean="0"/>
              <a:t/>
            </a:r>
            <a:br>
              <a:rPr lang="en-US" dirty="0" smtClean="0"/>
            </a:br>
            <a:r>
              <a:rPr lang="en-US" dirty="0" smtClean="0"/>
              <a:t>Social Studies: </a:t>
            </a:r>
            <a:br>
              <a:rPr lang="en-US" dirty="0" smtClean="0"/>
            </a:br>
            <a:r>
              <a:rPr lang="en-US" dirty="0" smtClean="0"/>
              <a:t>Definitions and Rationale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SIOUX FALLS – 2nd GRADE</a:t>
            </a:r>
            <a:br>
              <a:rPr lang="en-US" dirty="0" smtClean="0"/>
            </a:br>
            <a:r>
              <a:rPr lang="en-US" dirty="0" smtClean="0"/>
              <a:t>SOCIAL STUDIES ESSENTIAL GUIDE</a:t>
            </a:r>
            <a:endParaRPr lang="en-US" dirty="0"/>
          </a:p>
        </p:txBody>
      </p:sp>
      <p:sp>
        <p:nvSpPr>
          <p:cNvPr id="3" name="Content Placeholder 2"/>
          <p:cNvSpPr>
            <a:spLocks noGrp="1"/>
          </p:cNvSpPr>
          <p:nvPr>
            <p:ph idx="1"/>
          </p:nvPr>
        </p:nvSpPr>
        <p:spPr/>
        <p:txBody>
          <a:bodyPr>
            <a:normAutofit/>
          </a:bodyPr>
          <a:lstStyle/>
          <a:p>
            <a:pPr algn="ctr">
              <a:buNone/>
            </a:pPr>
            <a:r>
              <a:rPr lang="en-US" sz="4000" dirty="0" smtClean="0">
                <a:hlinkClick r:id="rId3"/>
              </a:rPr>
              <a:t>Second Grade Essentials Guide</a:t>
            </a:r>
            <a:endParaRPr lang="en-US" sz="4000" dirty="0" smtClean="0"/>
          </a:p>
          <a:p>
            <a:r>
              <a:rPr lang="en-US" sz="4000" dirty="0" smtClean="0">
                <a:solidFill>
                  <a:srgbClr val="FF0000"/>
                </a:solidFill>
              </a:rPr>
              <a:t>Quarter 1: </a:t>
            </a:r>
            <a:r>
              <a:rPr lang="en-US" sz="4000" dirty="0" smtClean="0">
                <a:solidFill>
                  <a:schemeClr val="accent1"/>
                </a:solidFill>
              </a:rPr>
              <a:t>Communities</a:t>
            </a:r>
          </a:p>
          <a:p>
            <a:r>
              <a:rPr lang="en-US" sz="4000" dirty="0" smtClean="0">
                <a:solidFill>
                  <a:srgbClr val="FF0000"/>
                </a:solidFill>
              </a:rPr>
              <a:t>Quarter 2: </a:t>
            </a:r>
            <a:r>
              <a:rPr lang="en-US" sz="4000" dirty="0" smtClean="0">
                <a:solidFill>
                  <a:schemeClr val="accent1"/>
                </a:solidFill>
              </a:rPr>
              <a:t>History</a:t>
            </a:r>
          </a:p>
          <a:p>
            <a:r>
              <a:rPr lang="en-US" sz="4000" dirty="0" smtClean="0">
                <a:solidFill>
                  <a:srgbClr val="FF0000"/>
                </a:solidFill>
              </a:rPr>
              <a:t>Quarter 3: </a:t>
            </a:r>
            <a:r>
              <a:rPr lang="en-US" sz="4000" dirty="0" smtClean="0">
                <a:solidFill>
                  <a:schemeClr val="accent1"/>
                </a:solidFill>
              </a:rPr>
              <a:t>Global Relationships</a:t>
            </a:r>
          </a:p>
          <a:p>
            <a:r>
              <a:rPr lang="en-US" sz="4000" dirty="0" smtClean="0">
                <a:solidFill>
                  <a:srgbClr val="FF0000"/>
                </a:solidFill>
              </a:rPr>
              <a:t>Quarter 4: </a:t>
            </a:r>
            <a:r>
              <a:rPr lang="en-US" sz="4000" dirty="0" smtClean="0">
                <a:solidFill>
                  <a:schemeClr val="accent1"/>
                </a:solidFill>
              </a:rPr>
              <a:t>Economics</a:t>
            </a:r>
          </a:p>
          <a:p>
            <a:pPr>
              <a:buNone/>
            </a:pPr>
            <a:endParaRPr lang="en-US" sz="4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SIOUX FALLS – 3rd GRADE</a:t>
            </a:r>
            <a:br>
              <a:rPr lang="en-US" dirty="0" smtClean="0"/>
            </a:br>
            <a:r>
              <a:rPr lang="en-US" dirty="0" smtClean="0"/>
              <a:t>SOCIAL STUDIES ESSENTIAL GUIDE</a:t>
            </a:r>
            <a:endParaRPr lang="en-US" dirty="0"/>
          </a:p>
        </p:txBody>
      </p:sp>
      <p:sp>
        <p:nvSpPr>
          <p:cNvPr id="3" name="Content Placeholder 2"/>
          <p:cNvSpPr>
            <a:spLocks noGrp="1"/>
          </p:cNvSpPr>
          <p:nvPr>
            <p:ph idx="1"/>
          </p:nvPr>
        </p:nvSpPr>
        <p:spPr/>
        <p:txBody>
          <a:bodyPr/>
          <a:lstStyle/>
          <a:p>
            <a:pPr algn="ctr">
              <a:buNone/>
            </a:pPr>
            <a:r>
              <a:rPr lang="en-US" sz="4000" dirty="0" smtClean="0">
                <a:hlinkClick r:id="rId3"/>
              </a:rPr>
              <a:t>Third Grade Essentials Guide</a:t>
            </a:r>
            <a:endParaRPr lang="en-US" sz="4000" dirty="0" smtClean="0"/>
          </a:p>
          <a:p>
            <a:r>
              <a:rPr lang="en-US" sz="4000" dirty="0" smtClean="0">
                <a:solidFill>
                  <a:srgbClr val="FF0000"/>
                </a:solidFill>
              </a:rPr>
              <a:t>Quarter 1: </a:t>
            </a:r>
            <a:r>
              <a:rPr lang="en-US" sz="4000" dirty="0" smtClean="0">
                <a:solidFill>
                  <a:schemeClr val="accent1"/>
                </a:solidFill>
              </a:rPr>
              <a:t>Civics</a:t>
            </a:r>
          </a:p>
          <a:p>
            <a:r>
              <a:rPr lang="en-US" sz="4000" dirty="0" smtClean="0">
                <a:solidFill>
                  <a:srgbClr val="FF0000"/>
                </a:solidFill>
              </a:rPr>
              <a:t>Quarter 2: </a:t>
            </a:r>
            <a:r>
              <a:rPr lang="en-US" sz="4000" dirty="0" smtClean="0">
                <a:solidFill>
                  <a:schemeClr val="accent1"/>
                </a:solidFill>
              </a:rPr>
              <a:t>History</a:t>
            </a:r>
          </a:p>
          <a:p>
            <a:r>
              <a:rPr lang="en-US" sz="4000" dirty="0" smtClean="0">
                <a:solidFill>
                  <a:srgbClr val="FF0000"/>
                </a:solidFill>
              </a:rPr>
              <a:t>Quarter 3: </a:t>
            </a:r>
            <a:r>
              <a:rPr lang="en-US" sz="4000" dirty="0" smtClean="0">
                <a:solidFill>
                  <a:schemeClr val="accent1"/>
                </a:solidFill>
              </a:rPr>
              <a:t>Geography</a:t>
            </a:r>
          </a:p>
          <a:p>
            <a:r>
              <a:rPr lang="en-US" sz="4000" dirty="0" smtClean="0">
                <a:solidFill>
                  <a:srgbClr val="FF0000"/>
                </a:solidFill>
              </a:rPr>
              <a:t>Quarter 4: </a:t>
            </a:r>
            <a:r>
              <a:rPr lang="en-US" sz="4000" dirty="0" smtClean="0">
                <a:solidFill>
                  <a:schemeClr val="accent1"/>
                </a:solidFill>
              </a:rPr>
              <a:t>Economics</a:t>
            </a:r>
          </a:p>
          <a:p>
            <a:endParaRPr lang="en-US" sz="3600" dirty="0" smtClean="0"/>
          </a:p>
          <a:p>
            <a:pPr algn="ct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SIOUX FALLS – 4</a:t>
            </a:r>
            <a:r>
              <a:rPr lang="en-US" baseline="30000" dirty="0" smtClean="0"/>
              <a:t>th</a:t>
            </a:r>
            <a:r>
              <a:rPr lang="en-US" dirty="0" smtClean="0"/>
              <a:t> GRADE</a:t>
            </a:r>
            <a:br>
              <a:rPr lang="en-US" dirty="0" smtClean="0"/>
            </a:br>
            <a:r>
              <a:rPr lang="en-US" dirty="0" smtClean="0"/>
              <a:t> SOCIAL STUDIES ESSENTIAL GUIDE</a:t>
            </a:r>
            <a:endParaRPr lang="en-US" dirty="0"/>
          </a:p>
        </p:txBody>
      </p:sp>
      <p:sp>
        <p:nvSpPr>
          <p:cNvPr id="3" name="Content Placeholder 2"/>
          <p:cNvSpPr>
            <a:spLocks noGrp="1"/>
          </p:cNvSpPr>
          <p:nvPr>
            <p:ph idx="1"/>
          </p:nvPr>
        </p:nvSpPr>
        <p:spPr/>
        <p:txBody>
          <a:bodyPr>
            <a:normAutofit/>
          </a:bodyPr>
          <a:lstStyle/>
          <a:p>
            <a:pPr algn="ctr">
              <a:buNone/>
            </a:pPr>
            <a:r>
              <a:rPr lang="en-US" sz="4000" dirty="0" smtClean="0">
                <a:solidFill>
                  <a:srgbClr val="FF0000"/>
                </a:solidFill>
                <a:hlinkClick r:id="rId3"/>
              </a:rPr>
              <a:t>Fourth Grade Essentials Guide</a:t>
            </a:r>
            <a:endParaRPr lang="en-US" sz="4000" dirty="0" smtClean="0">
              <a:solidFill>
                <a:srgbClr val="FF0000"/>
              </a:solidFill>
            </a:endParaRPr>
          </a:p>
          <a:p>
            <a:r>
              <a:rPr lang="en-US" sz="4000" dirty="0" smtClean="0">
                <a:solidFill>
                  <a:srgbClr val="FF0000"/>
                </a:solidFill>
              </a:rPr>
              <a:t>Quarter 1: </a:t>
            </a:r>
            <a:r>
              <a:rPr lang="en-US" sz="4000" dirty="0" smtClean="0">
                <a:solidFill>
                  <a:schemeClr val="accent1"/>
                </a:solidFill>
              </a:rPr>
              <a:t>Civics, Geography, and Economics</a:t>
            </a:r>
          </a:p>
          <a:p>
            <a:r>
              <a:rPr lang="en-US" sz="4000" dirty="0" smtClean="0">
                <a:solidFill>
                  <a:srgbClr val="FF0000"/>
                </a:solidFill>
              </a:rPr>
              <a:t>Quarter 2: </a:t>
            </a:r>
            <a:r>
              <a:rPr lang="en-US" sz="4000" dirty="0" smtClean="0">
                <a:solidFill>
                  <a:schemeClr val="accent1"/>
                </a:solidFill>
              </a:rPr>
              <a:t>Regions of the USA</a:t>
            </a:r>
          </a:p>
          <a:p>
            <a:r>
              <a:rPr lang="en-US" sz="4000" dirty="0" smtClean="0">
                <a:solidFill>
                  <a:srgbClr val="FF0000"/>
                </a:solidFill>
              </a:rPr>
              <a:t>Quarter 3: </a:t>
            </a:r>
            <a:r>
              <a:rPr lang="en-US" sz="4000" dirty="0" smtClean="0">
                <a:solidFill>
                  <a:schemeClr val="accent1"/>
                </a:solidFill>
              </a:rPr>
              <a:t>South Dakota</a:t>
            </a:r>
          </a:p>
          <a:p>
            <a:r>
              <a:rPr lang="en-US" sz="4000" dirty="0" smtClean="0">
                <a:solidFill>
                  <a:srgbClr val="FF0000"/>
                </a:solidFill>
              </a:rPr>
              <a:t>Quarter 4: </a:t>
            </a:r>
            <a:r>
              <a:rPr lang="en-US" sz="4000" dirty="0" smtClean="0">
                <a:solidFill>
                  <a:schemeClr val="accent1"/>
                </a:solidFill>
              </a:rPr>
              <a:t>South Dakota</a:t>
            </a:r>
          </a:p>
          <a:p>
            <a:endParaRPr lang="en-US" sz="4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SIOUX FALLS – 5th GRADE</a:t>
            </a:r>
            <a:br>
              <a:rPr lang="en-US" dirty="0" smtClean="0"/>
            </a:br>
            <a:r>
              <a:rPr lang="en-US" dirty="0" smtClean="0"/>
              <a:t> SOCIAL STUDIES ESSENTIAL GUIDE</a:t>
            </a:r>
            <a:endParaRPr lang="en-US" dirty="0"/>
          </a:p>
        </p:txBody>
      </p:sp>
      <p:sp>
        <p:nvSpPr>
          <p:cNvPr id="3" name="Content Placeholder 2"/>
          <p:cNvSpPr>
            <a:spLocks noGrp="1"/>
          </p:cNvSpPr>
          <p:nvPr>
            <p:ph idx="1"/>
          </p:nvPr>
        </p:nvSpPr>
        <p:spPr/>
        <p:txBody>
          <a:bodyPr>
            <a:normAutofit fontScale="92500"/>
          </a:bodyPr>
          <a:lstStyle/>
          <a:p>
            <a:pPr algn="ctr">
              <a:buNone/>
            </a:pPr>
            <a:r>
              <a:rPr lang="en-US" sz="4000" dirty="0" smtClean="0">
                <a:hlinkClick r:id="rId3"/>
              </a:rPr>
              <a:t>Fifth Grade Essentials Guide</a:t>
            </a:r>
            <a:endParaRPr lang="en-US" sz="4000" dirty="0" smtClean="0"/>
          </a:p>
          <a:p>
            <a:r>
              <a:rPr lang="en-US" sz="4000" dirty="0" smtClean="0">
                <a:solidFill>
                  <a:srgbClr val="FF0000"/>
                </a:solidFill>
              </a:rPr>
              <a:t>Quarter 1: </a:t>
            </a:r>
            <a:r>
              <a:rPr lang="en-US" sz="4000" dirty="0" smtClean="0">
                <a:solidFill>
                  <a:schemeClr val="accent1"/>
                </a:solidFill>
              </a:rPr>
              <a:t>Early Cultures</a:t>
            </a:r>
          </a:p>
          <a:p>
            <a:r>
              <a:rPr lang="en-US" sz="4000" dirty="0" smtClean="0">
                <a:solidFill>
                  <a:srgbClr val="FF0000"/>
                </a:solidFill>
              </a:rPr>
              <a:t>Quarter 2: </a:t>
            </a:r>
            <a:r>
              <a:rPr lang="en-US" sz="4000" dirty="0" smtClean="0">
                <a:solidFill>
                  <a:schemeClr val="accent1"/>
                </a:solidFill>
              </a:rPr>
              <a:t>Exploration and Colonies</a:t>
            </a:r>
          </a:p>
          <a:p>
            <a:r>
              <a:rPr lang="en-US" sz="4000" dirty="0" smtClean="0">
                <a:solidFill>
                  <a:srgbClr val="FF0000"/>
                </a:solidFill>
              </a:rPr>
              <a:t>Quarter 3: </a:t>
            </a:r>
            <a:r>
              <a:rPr lang="en-US" sz="4000" dirty="0" smtClean="0">
                <a:solidFill>
                  <a:schemeClr val="accent1"/>
                </a:solidFill>
              </a:rPr>
              <a:t>American Revolution</a:t>
            </a:r>
          </a:p>
          <a:p>
            <a:r>
              <a:rPr lang="en-US" sz="4000" dirty="0" smtClean="0">
                <a:solidFill>
                  <a:srgbClr val="FF0000"/>
                </a:solidFill>
              </a:rPr>
              <a:t>Quarter 4: </a:t>
            </a:r>
            <a:r>
              <a:rPr lang="en-US" sz="4000" dirty="0" smtClean="0">
                <a:solidFill>
                  <a:schemeClr val="accent1"/>
                </a:solidFill>
              </a:rPr>
              <a:t>Westward Expansion and Civil War</a:t>
            </a:r>
          </a:p>
          <a:p>
            <a:endParaRPr lang="en-US"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Social Studies Adventure</a:t>
            </a:r>
            <a:endParaRPr lang="en-US" dirty="0"/>
          </a:p>
        </p:txBody>
      </p:sp>
      <p:sp>
        <p:nvSpPr>
          <p:cNvPr id="3" name="Content Placeholder 2"/>
          <p:cNvSpPr>
            <a:spLocks noGrp="1"/>
          </p:cNvSpPr>
          <p:nvPr>
            <p:ph idx="1"/>
          </p:nvPr>
        </p:nvSpPr>
        <p:spPr/>
        <p:txBody>
          <a:bodyPr>
            <a:normAutofit/>
          </a:bodyPr>
          <a:lstStyle/>
          <a:p>
            <a:r>
              <a:rPr lang="en-US" sz="3600" dirty="0" smtClean="0"/>
              <a:t>The social studies textbook your students have is a tool, one of many, Don’t let it take over the life space of the curriculum. The textbook provides a certain structure of scope and sequence, but remember it is only one tool in your toolkit of many tools.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John Dewey</a:t>
            </a:r>
            <a:r>
              <a:rPr lang="en-US" sz="2000" dirty="0" smtClean="0"/>
              <a:t> (October 20, 1859 – June 1, 1952) was an </a:t>
            </a:r>
            <a:r>
              <a:rPr lang="en-US" sz="2000" dirty="0" smtClean="0">
                <a:hlinkClick r:id="rId3" action="ppaction://hlinkfile" tooltip="American philosopher"/>
              </a:rPr>
              <a:t>American philosopher</a:t>
            </a:r>
            <a:r>
              <a:rPr lang="en-US" sz="2000" dirty="0" smtClean="0"/>
              <a:t>, </a:t>
            </a:r>
            <a:r>
              <a:rPr lang="en-US" sz="2000" dirty="0" smtClean="0">
                <a:hlinkClick r:id="rId4" action="ppaction://hlinkfile" tooltip="Psychologist"/>
              </a:rPr>
              <a:t>psychologist</a:t>
            </a:r>
            <a:r>
              <a:rPr lang="en-US" sz="2000" dirty="0" smtClean="0"/>
              <a:t>, and </a:t>
            </a:r>
            <a:r>
              <a:rPr lang="en-US" sz="2000" dirty="0" smtClean="0">
                <a:hlinkClick r:id="rId5" action="ppaction://hlinkfile" tooltip="School reform"/>
              </a:rPr>
              <a:t>educational reformer</a:t>
            </a:r>
            <a:r>
              <a:rPr lang="en-US" sz="2000" dirty="0" smtClean="0"/>
              <a:t> whose ideas have been influential in education and social reform. </a:t>
            </a:r>
            <a:endParaRPr lang="en-US" sz="2000" dirty="0"/>
          </a:p>
        </p:txBody>
      </p:sp>
      <p:sp>
        <p:nvSpPr>
          <p:cNvPr id="3" name="Content Placeholder 2"/>
          <p:cNvSpPr>
            <a:spLocks noGrp="1"/>
          </p:cNvSpPr>
          <p:nvPr>
            <p:ph idx="1"/>
          </p:nvPr>
        </p:nvSpPr>
        <p:spPr/>
        <p:txBody>
          <a:bodyPr>
            <a:normAutofit lnSpcReduction="10000"/>
          </a:bodyPr>
          <a:lstStyle/>
          <a:p>
            <a:r>
              <a:rPr lang="en-US" sz="3600" dirty="0" smtClean="0"/>
              <a:t>Dewey made a strong case for the importance of education not only as a place to gain content knowledge, but also as a place to learn how to live.</a:t>
            </a:r>
          </a:p>
          <a:p>
            <a:pPr>
              <a:buNone/>
            </a:pPr>
            <a:endParaRPr lang="en-US" sz="3600" dirty="0" smtClean="0"/>
          </a:p>
          <a:p>
            <a:r>
              <a:rPr lang="en-US" sz="3600" dirty="0" smtClean="0"/>
              <a:t>John Dewey wrote long ago that children have four natural instincts that they bring to school. They are:</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Dewey</a:t>
            </a:r>
            <a:endParaRPr lang="en-US" dirty="0"/>
          </a:p>
        </p:txBody>
      </p:sp>
      <p:sp>
        <p:nvSpPr>
          <p:cNvPr id="3" name="Content Placeholder 2"/>
          <p:cNvSpPr>
            <a:spLocks noGrp="1"/>
          </p:cNvSpPr>
          <p:nvPr>
            <p:ph idx="1"/>
          </p:nvPr>
        </p:nvSpPr>
        <p:spPr/>
        <p:txBody>
          <a:bodyPr>
            <a:normAutofit lnSpcReduction="10000"/>
          </a:bodyPr>
          <a:lstStyle/>
          <a:p>
            <a:r>
              <a:rPr lang="en-US" sz="1600" dirty="0" smtClean="0"/>
              <a:t>1. </a:t>
            </a:r>
            <a:r>
              <a:rPr lang="en-US" sz="1600" b="1" dirty="0" smtClean="0">
                <a:solidFill>
                  <a:srgbClr val="FF0000"/>
                </a:solidFill>
              </a:rPr>
              <a:t>Young people love to talk </a:t>
            </a:r>
            <a:r>
              <a:rPr lang="en-US" sz="1600" dirty="0" smtClean="0"/>
              <a:t>– Your classroom should be a place of conversation. Language and intellect co-develop, They support one another. As students work together on projects, they will talk about what they are doing. This is powerful learning.</a:t>
            </a:r>
          </a:p>
          <a:p>
            <a:r>
              <a:rPr lang="en-US" sz="1600" dirty="0" smtClean="0"/>
              <a:t>2</a:t>
            </a:r>
            <a:r>
              <a:rPr lang="en-US" sz="1600" b="1" dirty="0" smtClean="0">
                <a:solidFill>
                  <a:srgbClr val="FF0000"/>
                </a:solidFill>
              </a:rPr>
              <a:t>. Young people love to construct </a:t>
            </a:r>
            <a:r>
              <a:rPr lang="en-US" sz="1600" b="1" dirty="0" smtClean="0"/>
              <a:t>– </a:t>
            </a:r>
            <a:r>
              <a:rPr lang="en-US" sz="1600" dirty="0" smtClean="0"/>
              <a:t>Kids understood constructivism long before it became the rage in educational psychology. They learn by building things, by using their hands in connection with head and heart. Your classroom needs to become a construction zone.</a:t>
            </a:r>
          </a:p>
          <a:p>
            <a:r>
              <a:rPr lang="en-US" sz="1600" dirty="0" smtClean="0"/>
              <a:t>3. </a:t>
            </a:r>
            <a:r>
              <a:rPr lang="en-US" sz="1600" b="1" dirty="0" smtClean="0">
                <a:solidFill>
                  <a:srgbClr val="FF0000"/>
                </a:solidFill>
              </a:rPr>
              <a:t>Young people love to inquire </a:t>
            </a:r>
            <a:r>
              <a:rPr lang="en-US" sz="1600" b="1" dirty="0" smtClean="0"/>
              <a:t> - </a:t>
            </a:r>
            <a:r>
              <a:rPr lang="en-US" sz="1600" dirty="0" smtClean="0"/>
              <a:t>Children bring the gift of curiosity to school. Our task as teachers is to enhance, not dampen, that instinct, Social studies is about people. Learning about different people involves families, communities, food, clothing, shelter, traditions, habits, aspirations, and play.</a:t>
            </a:r>
          </a:p>
          <a:p>
            <a:r>
              <a:rPr lang="en-US" sz="1600" dirty="0" smtClean="0"/>
              <a:t>4. </a:t>
            </a:r>
            <a:r>
              <a:rPr lang="en-US" sz="1600" b="1" dirty="0" smtClean="0">
                <a:solidFill>
                  <a:srgbClr val="FF0000"/>
                </a:solidFill>
              </a:rPr>
              <a:t>Young people love to express themselves </a:t>
            </a:r>
            <a:r>
              <a:rPr lang="en-US" sz="1600" dirty="0" smtClean="0"/>
              <a:t>-  Each child is an individual who is in the process of becoming who they are, a process of self-discovery, an adventure in life. One of the happiest tasks of a teacher is to get to know his or her students as individuals, to support their interests, their talents, and their dreams. Every child is talented if only we will recognize that.                 </a:t>
            </a:r>
          </a:p>
          <a:p>
            <a:pPr>
              <a:buNone/>
            </a:pPr>
            <a:r>
              <a:rPr lang="en-US" sz="1600" dirty="0" smtClean="0"/>
              <a:t> </a:t>
            </a:r>
          </a:p>
          <a:p>
            <a:pPr>
              <a:buNone/>
            </a:pPr>
            <a:r>
              <a:rPr lang="en-US" sz="1600" dirty="0" smtClean="0"/>
              <a:t>Ellis, A.K.(2010) Teaching and Learning Elementary Social Studies</a:t>
            </a: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SOCIAL STUDIES SUPPORTS AT LEAST </a:t>
            </a:r>
            <a:br>
              <a:rPr lang="en-US" sz="3200" dirty="0" smtClean="0"/>
            </a:br>
            <a:r>
              <a:rPr lang="en-US" sz="3200" dirty="0" smtClean="0"/>
              <a:t>5 CRITICIAL AREAS OF LEARNING</a:t>
            </a:r>
            <a:endParaRPr lang="en-US" sz="3200" dirty="0"/>
          </a:p>
        </p:txBody>
      </p:sp>
      <p:sp>
        <p:nvSpPr>
          <p:cNvPr id="3" name="Content Placeholder 2"/>
          <p:cNvSpPr>
            <a:spLocks noGrp="1"/>
          </p:cNvSpPr>
          <p:nvPr>
            <p:ph idx="1"/>
          </p:nvPr>
        </p:nvSpPr>
        <p:spPr/>
        <p:txBody>
          <a:bodyPr>
            <a:normAutofit fontScale="77500" lnSpcReduction="20000"/>
          </a:bodyPr>
          <a:lstStyle/>
          <a:p>
            <a:r>
              <a:rPr lang="en-US" dirty="0" smtClean="0">
                <a:solidFill>
                  <a:srgbClr val="FF0000"/>
                </a:solidFill>
              </a:rPr>
              <a:t>Citizenship </a:t>
            </a:r>
            <a:r>
              <a:rPr lang="en-US" dirty="0" smtClean="0"/>
              <a:t>– Social studies provides a forum for children to learn about and practice democracy.</a:t>
            </a:r>
          </a:p>
          <a:p>
            <a:r>
              <a:rPr lang="en-US" dirty="0" smtClean="0">
                <a:solidFill>
                  <a:srgbClr val="FF0000"/>
                </a:solidFill>
              </a:rPr>
              <a:t>Discovery </a:t>
            </a:r>
            <a:r>
              <a:rPr lang="en-US" dirty="0" smtClean="0"/>
              <a:t>– Social Studies is designed to help children explain their  world. It provides insights to one’s history, culture, and landscape.</a:t>
            </a:r>
          </a:p>
          <a:p>
            <a:r>
              <a:rPr lang="en-US" dirty="0" smtClean="0">
                <a:solidFill>
                  <a:srgbClr val="FF0000"/>
                </a:solidFill>
              </a:rPr>
              <a:t>Self Concept </a:t>
            </a:r>
            <a:r>
              <a:rPr lang="en-US" dirty="0" smtClean="0"/>
              <a:t>– Social Studies can help children along the road to positive self-development. Unless the lives of the children you come in contact with daily are touched by you in a positive way, w=they will be hard pressed to learn anything meaningful about the lives of others.</a:t>
            </a:r>
          </a:p>
          <a:p>
            <a:r>
              <a:rPr lang="en-US" dirty="0" smtClean="0">
                <a:solidFill>
                  <a:srgbClr val="FF0000"/>
                </a:solidFill>
              </a:rPr>
              <a:t>Knowledge </a:t>
            </a:r>
            <a:r>
              <a:rPr lang="en-US" dirty="0" smtClean="0"/>
              <a:t>– Social Studies should help children acquire a foundational understanding of history, geography, biography, and the social sciences.</a:t>
            </a:r>
            <a:endParaRPr lang="en-US" dirty="0" smtClean="0">
              <a:solidFill>
                <a:srgbClr val="FF0000"/>
              </a:solidFill>
            </a:endParaRPr>
          </a:p>
          <a:p>
            <a:r>
              <a:rPr lang="en-US" dirty="0" smtClean="0">
                <a:solidFill>
                  <a:srgbClr val="FF0000"/>
                </a:solidFill>
              </a:rPr>
              <a:t>Understanding of Others </a:t>
            </a:r>
            <a:r>
              <a:rPr lang="en-US" dirty="0" smtClean="0"/>
              <a:t>– Social studies ought to promote in children a genuine sense of the social fabric.  From the day they enter school, children need to be supported and guided in their attempts to cooperate, share and contribute. Teachers need to promote a sense of the importance of others in their classrooms.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pPr algn="ctr"/>
            <a:r>
              <a:rPr lang="en-US" dirty="0" smtClean="0"/>
              <a:t>SOCIAL STUDIES </a:t>
            </a:r>
            <a:br>
              <a:rPr lang="en-US" dirty="0" smtClean="0"/>
            </a:br>
            <a:r>
              <a:rPr lang="en-US" dirty="0" smtClean="0"/>
              <a:t>CURRICULUM PATTERNS</a:t>
            </a:r>
            <a:endParaRPr lang="en-US" dirty="0"/>
          </a:p>
        </p:txBody>
      </p:sp>
      <p:sp>
        <p:nvSpPr>
          <p:cNvPr id="3" name="Content Placeholder 2"/>
          <p:cNvSpPr>
            <a:spLocks noGrp="1"/>
          </p:cNvSpPr>
          <p:nvPr>
            <p:ph idx="1"/>
          </p:nvPr>
        </p:nvSpPr>
        <p:spPr>
          <a:xfrm>
            <a:off x="457200" y="2057400"/>
            <a:ext cx="8229600" cy="4389120"/>
          </a:xfrm>
        </p:spPr>
        <p:txBody>
          <a:bodyPr>
            <a:normAutofit fontScale="92500" lnSpcReduction="10000"/>
          </a:bodyPr>
          <a:lstStyle/>
          <a:p>
            <a:r>
              <a:rPr lang="en-US" dirty="0" smtClean="0">
                <a:solidFill>
                  <a:schemeClr val="accent2"/>
                </a:solidFill>
              </a:rPr>
              <a:t>Social Studies </a:t>
            </a:r>
            <a:r>
              <a:rPr lang="en-US" dirty="0" smtClean="0"/>
              <a:t>is the study of human beings. It deals directly with the basic needs of human beings: food, clothing, shelter, belonging, security, and dreams.</a:t>
            </a:r>
          </a:p>
          <a:p>
            <a:r>
              <a:rPr lang="en-US" dirty="0" smtClean="0">
                <a:solidFill>
                  <a:schemeClr val="accent4">
                    <a:lumMod val="75000"/>
                  </a:schemeClr>
                </a:solidFill>
              </a:rPr>
              <a:t>Social Studies </a:t>
            </a:r>
            <a:r>
              <a:rPr lang="en-US" dirty="0" smtClean="0"/>
              <a:t>like other subjects of the curriculum is designed to be taught in increments, or in a developmental sequence:</a:t>
            </a:r>
          </a:p>
          <a:p>
            <a:pPr lvl="4"/>
            <a:r>
              <a:rPr lang="en-US" dirty="0" smtClean="0"/>
              <a:t>Simple to the complex</a:t>
            </a:r>
          </a:p>
          <a:p>
            <a:pPr lvl="4"/>
            <a:r>
              <a:rPr lang="en-US" dirty="0" smtClean="0"/>
              <a:t>Familiar to the remote</a:t>
            </a:r>
          </a:p>
          <a:p>
            <a:pPr lvl="4"/>
            <a:r>
              <a:rPr lang="en-US" dirty="0" smtClean="0"/>
              <a:t>Known to the unknown</a:t>
            </a:r>
          </a:p>
          <a:p>
            <a:r>
              <a:rPr lang="en-US" dirty="0" smtClean="0"/>
              <a:t>This progression of study from self to the world is known as the widening horizons or expanding environments curriculum.</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SPIRAL CURRICULUM</a:t>
            </a:r>
            <a:endParaRPr lang="en-US" dirty="0"/>
          </a:p>
        </p:txBody>
      </p:sp>
      <p:sp>
        <p:nvSpPr>
          <p:cNvPr id="3" name="Content Placeholder 2"/>
          <p:cNvSpPr>
            <a:spLocks noGrp="1"/>
          </p:cNvSpPr>
          <p:nvPr>
            <p:ph idx="1"/>
          </p:nvPr>
        </p:nvSpPr>
        <p:spPr/>
        <p:txBody>
          <a:bodyPr/>
          <a:lstStyle/>
          <a:p>
            <a:r>
              <a:rPr lang="en-US" dirty="0" smtClean="0"/>
              <a:t>Integrated with the idea of widening horizons is the </a:t>
            </a:r>
            <a:r>
              <a:rPr lang="en-US" dirty="0" smtClean="0">
                <a:solidFill>
                  <a:schemeClr val="accent4">
                    <a:lumMod val="75000"/>
                  </a:schemeClr>
                </a:solidFill>
              </a:rPr>
              <a:t>spiral curriculum. </a:t>
            </a:r>
          </a:p>
          <a:p>
            <a:r>
              <a:rPr lang="en-US" dirty="0" smtClean="0"/>
              <a:t>The</a:t>
            </a:r>
            <a:r>
              <a:rPr lang="en-US" dirty="0" smtClean="0">
                <a:solidFill>
                  <a:schemeClr val="accent4">
                    <a:lumMod val="75000"/>
                  </a:schemeClr>
                </a:solidFill>
              </a:rPr>
              <a:t> spiral curriculum </a:t>
            </a:r>
            <a:r>
              <a:rPr lang="en-US" dirty="0" smtClean="0"/>
              <a:t>introduces concepts and skills at simple levels, to be pursued at deeper levels in later grades.</a:t>
            </a:r>
          </a:p>
          <a:p>
            <a:r>
              <a:rPr lang="en-US" dirty="0" smtClean="0"/>
              <a:t>The key to the </a:t>
            </a:r>
            <a:r>
              <a:rPr lang="en-US" dirty="0" smtClean="0">
                <a:solidFill>
                  <a:schemeClr val="accent4">
                    <a:lumMod val="75000"/>
                  </a:schemeClr>
                </a:solidFill>
              </a:rPr>
              <a:t>spiral curriculum </a:t>
            </a:r>
            <a:r>
              <a:rPr lang="en-US" dirty="0" smtClean="0"/>
              <a:t>is to identify and teach real social science concepts in a developmentally appropriate way.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Keys to an </a:t>
            </a:r>
            <a:br>
              <a:rPr lang="en-US" dirty="0" smtClean="0"/>
            </a:br>
            <a:r>
              <a:rPr lang="en-US" dirty="0" smtClean="0"/>
              <a:t>Exemplary Social Studies Program</a:t>
            </a:r>
            <a:endParaRPr lang="en-US" dirty="0"/>
          </a:p>
        </p:txBody>
      </p:sp>
      <p:sp>
        <p:nvSpPr>
          <p:cNvPr id="3" name="Content Placeholder 2"/>
          <p:cNvSpPr>
            <a:spLocks noGrp="1"/>
          </p:cNvSpPr>
          <p:nvPr>
            <p:ph idx="1"/>
          </p:nvPr>
        </p:nvSpPr>
        <p:spPr/>
        <p:txBody>
          <a:bodyPr>
            <a:normAutofit/>
          </a:bodyPr>
          <a:lstStyle/>
          <a:p>
            <a:r>
              <a:rPr lang="en-US" sz="6000" dirty="0" smtClean="0"/>
              <a:t>The Teacher</a:t>
            </a:r>
          </a:p>
          <a:p>
            <a:r>
              <a:rPr lang="en-US" sz="6000" dirty="0" smtClean="0"/>
              <a:t>The Curriculum</a:t>
            </a:r>
          </a:p>
          <a:p>
            <a:r>
              <a:rPr lang="en-US" sz="6000" dirty="0" smtClean="0"/>
              <a:t>The Students</a:t>
            </a:r>
            <a:endParaRPr lang="en-US" sz="6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EXPANDING ENVIRONMENT CURRICULUM</a:t>
            </a:r>
            <a:endParaRPr lang="en-US" sz="4000" dirty="0"/>
          </a:p>
        </p:txBody>
      </p:sp>
      <p:sp>
        <p:nvSpPr>
          <p:cNvPr id="3" name="Content Placeholder 2"/>
          <p:cNvSpPr>
            <a:spLocks noGrp="1"/>
          </p:cNvSpPr>
          <p:nvPr>
            <p:ph idx="1"/>
          </p:nvPr>
        </p:nvSpPr>
        <p:spPr/>
        <p:txBody>
          <a:bodyPr>
            <a:normAutofit fontScale="62500" lnSpcReduction="20000"/>
          </a:bodyPr>
          <a:lstStyle/>
          <a:p>
            <a:r>
              <a:rPr lang="en-US" sz="2800" dirty="0" smtClean="0">
                <a:solidFill>
                  <a:srgbClr val="FF0000"/>
                </a:solidFill>
              </a:rPr>
              <a:t>K</a:t>
            </a:r>
            <a:r>
              <a:rPr lang="en-US" sz="2800" dirty="0" smtClean="0"/>
              <a:t> = Awareness of Self in a Social Setting</a:t>
            </a:r>
            <a:br>
              <a:rPr lang="en-US" sz="2800" dirty="0" smtClean="0"/>
            </a:br>
            <a:endParaRPr lang="en-US" sz="2800" dirty="0" smtClean="0"/>
          </a:p>
          <a:p>
            <a:r>
              <a:rPr lang="en-US" sz="2800" dirty="0" smtClean="0">
                <a:solidFill>
                  <a:srgbClr val="FF0000"/>
                </a:solidFill>
              </a:rPr>
              <a:t>1st </a:t>
            </a:r>
            <a:r>
              <a:rPr lang="en-US" sz="2800" dirty="0" smtClean="0"/>
              <a:t>= Understanding School and Family</a:t>
            </a:r>
            <a:br>
              <a:rPr lang="en-US" sz="2800" dirty="0" smtClean="0"/>
            </a:br>
            <a:endParaRPr lang="en-US" sz="2800" dirty="0" smtClean="0"/>
          </a:p>
          <a:p>
            <a:r>
              <a:rPr lang="en-US" sz="2800" dirty="0" smtClean="0">
                <a:solidFill>
                  <a:srgbClr val="FF0000"/>
                </a:solidFill>
              </a:rPr>
              <a:t>2nd </a:t>
            </a:r>
            <a:r>
              <a:rPr lang="en-US" sz="2800" dirty="0" smtClean="0"/>
              <a:t>= The Neighborhood</a:t>
            </a:r>
            <a:br>
              <a:rPr lang="en-US" sz="2800" dirty="0" smtClean="0"/>
            </a:br>
            <a:endParaRPr lang="en-US" sz="2800" dirty="0" smtClean="0"/>
          </a:p>
          <a:p>
            <a:r>
              <a:rPr lang="en-US" sz="2800" dirty="0" smtClean="0">
                <a:solidFill>
                  <a:srgbClr val="FF0000"/>
                </a:solidFill>
              </a:rPr>
              <a:t>3rd </a:t>
            </a:r>
            <a:r>
              <a:rPr lang="en-US" sz="2800" dirty="0" smtClean="0"/>
              <a:t>= The Community</a:t>
            </a:r>
            <a:br>
              <a:rPr lang="en-US" sz="2800" dirty="0" smtClean="0"/>
            </a:br>
            <a:endParaRPr lang="en-US" sz="2800" dirty="0" smtClean="0"/>
          </a:p>
          <a:p>
            <a:r>
              <a:rPr lang="en-US" sz="2800" dirty="0" smtClean="0">
                <a:solidFill>
                  <a:srgbClr val="FF0000"/>
                </a:solidFill>
              </a:rPr>
              <a:t>4th </a:t>
            </a:r>
            <a:r>
              <a:rPr lang="en-US" sz="2800" dirty="0" smtClean="0"/>
              <a:t>= The Region</a:t>
            </a:r>
            <a:br>
              <a:rPr lang="en-US" sz="2800" dirty="0" smtClean="0"/>
            </a:br>
            <a:endParaRPr lang="en-US" sz="2800" dirty="0" smtClean="0"/>
          </a:p>
          <a:p>
            <a:r>
              <a:rPr lang="en-US" sz="2800" dirty="0" smtClean="0">
                <a:solidFill>
                  <a:srgbClr val="FF0000"/>
                </a:solidFill>
              </a:rPr>
              <a:t>5th </a:t>
            </a:r>
            <a:r>
              <a:rPr lang="en-US" sz="2800" dirty="0" smtClean="0"/>
              <a:t>= The United States &amp; Its Close Neighbors - Canada&amp; Mexico</a:t>
            </a:r>
            <a:br>
              <a:rPr lang="en-US" sz="2800" dirty="0" smtClean="0"/>
            </a:br>
            <a:endParaRPr lang="en-US" sz="2800" dirty="0" smtClean="0"/>
          </a:p>
          <a:p>
            <a:r>
              <a:rPr lang="en-US" sz="2800" dirty="0" smtClean="0">
                <a:solidFill>
                  <a:srgbClr val="FF0000"/>
                </a:solidFill>
              </a:rPr>
              <a:t>6th </a:t>
            </a:r>
            <a:r>
              <a:rPr lang="en-US" sz="2800" dirty="0" smtClean="0"/>
              <a:t>= The Eastern Hemisphere</a:t>
            </a:r>
            <a:br>
              <a:rPr lang="en-US" sz="2800" dirty="0" smtClean="0"/>
            </a:br>
            <a:endParaRPr lang="en-US" sz="2800" dirty="0" smtClean="0"/>
          </a:p>
          <a:p>
            <a:r>
              <a:rPr lang="en-US" sz="2800" dirty="0" smtClean="0">
                <a:solidFill>
                  <a:srgbClr val="FF0000"/>
                </a:solidFill>
              </a:rPr>
              <a:t>7th </a:t>
            </a:r>
            <a:r>
              <a:rPr lang="en-US" sz="2800" dirty="0" smtClean="0"/>
              <a:t>= A Global View - the world as a home of many different people</a:t>
            </a:r>
            <a:br>
              <a:rPr lang="en-US" sz="2800" dirty="0" smtClean="0"/>
            </a:br>
            <a:endParaRPr lang="en-US" sz="2800" dirty="0" smtClean="0"/>
          </a:p>
          <a:p>
            <a:r>
              <a:rPr lang="en-US" sz="2800" dirty="0" smtClean="0">
                <a:solidFill>
                  <a:srgbClr val="FF0000"/>
                </a:solidFill>
              </a:rPr>
              <a:t>8th</a:t>
            </a:r>
            <a:r>
              <a:rPr lang="en-US" sz="2800" dirty="0" smtClean="0">
                <a:solidFill>
                  <a:srgbClr val="FFFF00"/>
                </a:solidFill>
              </a:rPr>
              <a:t> </a:t>
            </a:r>
            <a:r>
              <a:rPr lang="en-US" sz="2800" dirty="0" smtClean="0"/>
              <a:t>= The United States - history and economic development</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pPr algn="ctr"/>
            <a:r>
              <a:rPr lang="en-US" dirty="0" smtClean="0"/>
              <a:t>THE TEACHER</a:t>
            </a:r>
            <a:endParaRPr lang="en-US" dirty="0"/>
          </a:p>
        </p:txBody>
      </p:sp>
      <p:sp>
        <p:nvSpPr>
          <p:cNvPr id="3" name="Content Placeholder 2"/>
          <p:cNvSpPr>
            <a:spLocks noGrp="1"/>
          </p:cNvSpPr>
          <p:nvPr>
            <p:ph idx="1"/>
          </p:nvPr>
        </p:nvSpPr>
        <p:spPr>
          <a:xfrm>
            <a:off x="457200" y="1752600"/>
            <a:ext cx="8229600" cy="4572000"/>
          </a:xfrm>
        </p:spPr>
        <p:txBody>
          <a:bodyPr>
            <a:noAutofit/>
          </a:bodyPr>
          <a:lstStyle/>
          <a:p>
            <a:r>
              <a:rPr lang="en-US" sz="3200" dirty="0" smtClean="0"/>
              <a:t>Demonstrates both scholarship and expertise in the curriculum</a:t>
            </a:r>
          </a:p>
          <a:p>
            <a:r>
              <a:rPr lang="en-US" sz="3200" dirty="0" smtClean="0"/>
              <a:t>Participates in all aspects of the development of the curriculum, including setting goals and objectives, implementation, evaluation, and revision</a:t>
            </a:r>
          </a:p>
          <a:p>
            <a:r>
              <a:rPr lang="en-US" sz="3200" dirty="0" smtClean="0"/>
              <a:t>Uses sound instructional theory and practice</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STUDENTS</a:t>
            </a:r>
            <a:endParaRPr lang="en-US" dirty="0"/>
          </a:p>
        </p:txBody>
      </p:sp>
      <p:sp>
        <p:nvSpPr>
          <p:cNvPr id="3" name="Content Placeholder 2"/>
          <p:cNvSpPr>
            <a:spLocks noGrp="1"/>
          </p:cNvSpPr>
          <p:nvPr>
            <p:ph idx="1"/>
          </p:nvPr>
        </p:nvSpPr>
        <p:spPr/>
        <p:txBody>
          <a:bodyPr>
            <a:normAutofit/>
          </a:bodyPr>
          <a:lstStyle/>
          <a:p>
            <a:r>
              <a:rPr lang="en-US" sz="2800" dirty="0" smtClean="0"/>
              <a:t>Critically examine significant content, issues, and events from a variety of perspectives</a:t>
            </a:r>
          </a:p>
          <a:p>
            <a:r>
              <a:rPr lang="en-US" sz="2800" dirty="0" smtClean="0"/>
              <a:t>Participate actively in their school community and world</a:t>
            </a:r>
          </a:p>
          <a:p>
            <a:r>
              <a:rPr lang="en-US" sz="2800" dirty="0" smtClean="0"/>
              <a:t>Engage in focused systematic observations and comprehensive decisions</a:t>
            </a:r>
          </a:p>
          <a:p>
            <a:r>
              <a:rPr lang="en-US" sz="2800" dirty="0" smtClean="0"/>
              <a:t>Understand democratic principles and participate in the democratic process</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CURRICULUM</a:t>
            </a:r>
            <a:endParaRPr lang="en-US" dirty="0"/>
          </a:p>
        </p:txBody>
      </p:sp>
      <p:sp>
        <p:nvSpPr>
          <p:cNvPr id="3" name="Content Placeholder 2"/>
          <p:cNvSpPr>
            <a:spLocks noGrp="1"/>
          </p:cNvSpPr>
          <p:nvPr>
            <p:ph idx="1"/>
          </p:nvPr>
        </p:nvSpPr>
        <p:spPr/>
        <p:txBody>
          <a:bodyPr/>
          <a:lstStyle/>
          <a:p>
            <a:r>
              <a:rPr lang="en-US" dirty="0" smtClean="0"/>
              <a:t>Is guided by thoughtfully selected as well as clearly stated and defined goals and objectives</a:t>
            </a:r>
          </a:p>
          <a:p>
            <a:r>
              <a:rPr lang="en-US" dirty="0" smtClean="0"/>
              <a:t>Is based on sound scholarship from the content areas relative to the social studies</a:t>
            </a:r>
          </a:p>
          <a:p>
            <a:r>
              <a:rPr lang="en-US" dirty="0" smtClean="0"/>
              <a:t>Sets high expectations for students and uses a variety of systematic and valid measures to assess student performance</a:t>
            </a:r>
          </a:p>
          <a:p>
            <a:r>
              <a:rPr lang="en-US" dirty="0" smtClean="0"/>
              <a:t>Relates appropriately to the age, maturity, interests, and needs of the students for whom it is designed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SOUTH DAKOTA SOCIAL STUDIES CONTENT STANDARDS</a:t>
            </a:r>
            <a:endParaRPr lang="en-US" dirty="0"/>
          </a:p>
        </p:txBody>
      </p:sp>
      <p:sp>
        <p:nvSpPr>
          <p:cNvPr id="3" name="Content Placeholder 2"/>
          <p:cNvSpPr>
            <a:spLocks noGrp="1"/>
          </p:cNvSpPr>
          <p:nvPr>
            <p:ph idx="1"/>
          </p:nvPr>
        </p:nvSpPr>
        <p:spPr/>
        <p:txBody>
          <a:bodyPr>
            <a:normAutofit/>
          </a:bodyPr>
          <a:lstStyle/>
          <a:p>
            <a:pPr algn="ctr">
              <a:buNone/>
            </a:pPr>
            <a:endParaRPr lang="en-US" sz="4800" dirty="0" smtClean="0">
              <a:hlinkClick r:id="rId3"/>
            </a:endParaRPr>
          </a:p>
          <a:p>
            <a:pPr algn="ctr">
              <a:buNone/>
            </a:pPr>
            <a:endParaRPr lang="en-US" sz="4800" dirty="0" smtClean="0">
              <a:hlinkClick r:id="rId3"/>
            </a:endParaRPr>
          </a:p>
          <a:p>
            <a:pPr algn="ctr">
              <a:buNone/>
            </a:pPr>
            <a:r>
              <a:rPr lang="en-US" sz="4800" dirty="0" smtClean="0">
                <a:hlinkClick r:id="rId3"/>
              </a:rPr>
              <a:t>K-8 Standards</a:t>
            </a:r>
            <a:endParaRPr lang="en-US" sz="4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1200" y="2494738"/>
            <a:ext cx="4724400" cy="1754326"/>
          </a:xfrm>
          <a:prstGeom prst="rect">
            <a:avLst/>
          </a:prstGeom>
          <a:noFill/>
        </p:spPr>
        <p:txBody>
          <a:bodyPr wrap="square" lIns="91440" tIns="45720" rIns="91440" bIns="45720">
            <a:spAutoFit/>
          </a:bodyPr>
          <a:lstStyle/>
          <a:p>
            <a:pPr algn="ctr"/>
            <a:r>
              <a:rPr lang="en-US" sz="5400" b="1" cap="none" spc="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ESSENTIALS ACTIVITY</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val="3949117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pPr algn="ctr"/>
            <a:r>
              <a:rPr lang="en-US" dirty="0" smtClean="0"/>
              <a:t>SIOUX FALLS - </a:t>
            </a:r>
            <a:r>
              <a:rPr lang="en-US" dirty="0" smtClean="0">
                <a:solidFill>
                  <a:srgbClr val="FF0000"/>
                </a:solidFill>
              </a:rPr>
              <a:t>KINDERGARTEN</a:t>
            </a:r>
            <a:r>
              <a:rPr lang="en-US" dirty="0" smtClean="0"/>
              <a:t/>
            </a:r>
            <a:br>
              <a:rPr lang="en-US" dirty="0" smtClean="0"/>
            </a:br>
            <a:r>
              <a:rPr lang="en-US" dirty="0" smtClean="0"/>
              <a:t>SOCIAL STUDIES CURRICULUM</a:t>
            </a:r>
            <a:endParaRPr lang="en-US" dirty="0"/>
          </a:p>
        </p:txBody>
      </p:sp>
      <p:sp>
        <p:nvSpPr>
          <p:cNvPr id="3" name="Content Placeholder 2"/>
          <p:cNvSpPr>
            <a:spLocks noGrp="1"/>
          </p:cNvSpPr>
          <p:nvPr>
            <p:ph idx="1"/>
          </p:nvPr>
        </p:nvSpPr>
        <p:spPr>
          <a:xfrm>
            <a:off x="457200" y="2133600"/>
            <a:ext cx="8229600" cy="4389120"/>
          </a:xfrm>
        </p:spPr>
        <p:txBody>
          <a:bodyPr>
            <a:normAutofit/>
          </a:bodyPr>
          <a:lstStyle/>
          <a:p>
            <a:pPr algn="ctr">
              <a:buNone/>
            </a:pPr>
            <a:r>
              <a:rPr lang="en-US" sz="4400" dirty="0" smtClean="0">
                <a:solidFill>
                  <a:srgbClr val="FF0000"/>
                </a:solidFill>
                <a:hlinkClick r:id="rId3"/>
              </a:rPr>
              <a:t>Kindergarten Essentials Guide</a:t>
            </a:r>
            <a:endParaRPr lang="en-US" sz="4400" dirty="0" smtClean="0">
              <a:solidFill>
                <a:srgbClr val="FF0000"/>
              </a:solidFill>
            </a:endParaRPr>
          </a:p>
          <a:p>
            <a:r>
              <a:rPr lang="en-US" sz="3600" dirty="0" smtClean="0">
                <a:solidFill>
                  <a:srgbClr val="FF0000"/>
                </a:solidFill>
              </a:rPr>
              <a:t>Quarter 1: </a:t>
            </a:r>
            <a:r>
              <a:rPr lang="en-US" sz="3600" dirty="0" smtClean="0">
                <a:solidFill>
                  <a:schemeClr val="accent1"/>
                </a:solidFill>
              </a:rPr>
              <a:t>Civics</a:t>
            </a:r>
          </a:p>
          <a:p>
            <a:r>
              <a:rPr lang="en-US" sz="3600" dirty="0" smtClean="0">
                <a:solidFill>
                  <a:srgbClr val="FF0000"/>
                </a:solidFill>
              </a:rPr>
              <a:t>Quarter 2: </a:t>
            </a:r>
            <a:r>
              <a:rPr lang="en-US" sz="3600" dirty="0" smtClean="0">
                <a:solidFill>
                  <a:schemeClr val="accent1"/>
                </a:solidFill>
              </a:rPr>
              <a:t>Geography</a:t>
            </a:r>
          </a:p>
          <a:p>
            <a:r>
              <a:rPr lang="en-US" sz="3600" dirty="0" smtClean="0">
                <a:solidFill>
                  <a:srgbClr val="FF0000"/>
                </a:solidFill>
              </a:rPr>
              <a:t>Quarter 3: </a:t>
            </a:r>
            <a:r>
              <a:rPr lang="en-US" sz="3600" dirty="0" smtClean="0">
                <a:solidFill>
                  <a:schemeClr val="accent1"/>
                </a:solidFill>
              </a:rPr>
              <a:t>Economics</a:t>
            </a:r>
          </a:p>
          <a:p>
            <a:r>
              <a:rPr lang="en-US" sz="3600" dirty="0" smtClean="0">
                <a:solidFill>
                  <a:srgbClr val="FF0000"/>
                </a:solidFill>
              </a:rPr>
              <a:t>Quarter 4: </a:t>
            </a:r>
            <a:r>
              <a:rPr lang="en-US" sz="3600" dirty="0" smtClean="0">
                <a:solidFill>
                  <a:schemeClr val="accent1"/>
                </a:solidFill>
              </a:rPr>
              <a:t>History</a:t>
            </a:r>
            <a:endParaRPr lang="en-US" sz="3600" dirty="0">
              <a:solidFill>
                <a:schemeClr val="accent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SIOUX FALLS – 1</a:t>
            </a:r>
            <a:r>
              <a:rPr lang="en-US" baseline="30000" dirty="0" smtClean="0"/>
              <a:t>st</a:t>
            </a:r>
            <a:r>
              <a:rPr lang="en-US" dirty="0" smtClean="0"/>
              <a:t> GRADE</a:t>
            </a:r>
            <a:br>
              <a:rPr lang="en-US" dirty="0" smtClean="0"/>
            </a:br>
            <a:r>
              <a:rPr lang="en-US" dirty="0" smtClean="0"/>
              <a:t>SOCIAL STUDIES ESSENTIAL GUIDE</a:t>
            </a:r>
            <a:endParaRPr lang="en-US" dirty="0"/>
          </a:p>
        </p:txBody>
      </p:sp>
      <p:sp>
        <p:nvSpPr>
          <p:cNvPr id="3" name="Content Placeholder 2"/>
          <p:cNvSpPr>
            <a:spLocks noGrp="1"/>
          </p:cNvSpPr>
          <p:nvPr>
            <p:ph idx="1"/>
          </p:nvPr>
        </p:nvSpPr>
        <p:spPr/>
        <p:txBody>
          <a:bodyPr>
            <a:normAutofit/>
          </a:bodyPr>
          <a:lstStyle/>
          <a:p>
            <a:pPr algn="ctr">
              <a:buNone/>
            </a:pPr>
            <a:r>
              <a:rPr lang="en-US" sz="4000" dirty="0" smtClean="0">
                <a:hlinkClick r:id="rId3"/>
              </a:rPr>
              <a:t>1</a:t>
            </a:r>
            <a:r>
              <a:rPr lang="en-US" sz="4000" baseline="30000" dirty="0" smtClean="0">
                <a:hlinkClick r:id="rId3"/>
              </a:rPr>
              <a:t>st</a:t>
            </a:r>
            <a:r>
              <a:rPr lang="en-US" sz="4000" dirty="0" smtClean="0">
                <a:hlinkClick r:id="rId3"/>
              </a:rPr>
              <a:t> Grade Essentials Guide</a:t>
            </a:r>
            <a:endParaRPr lang="en-US" sz="4000" dirty="0" smtClean="0"/>
          </a:p>
          <a:p>
            <a:r>
              <a:rPr lang="en-US" sz="4000" dirty="0" smtClean="0">
                <a:solidFill>
                  <a:srgbClr val="FF0000"/>
                </a:solidFill>
              </a:rPr>
              <a:t>Quarter 1: </a:t>
            </a:r>
            <a:r>
              <a:rPr lang="en-US" sz="4000" dirty="0" smtClean="0">
                <a:solidFill>
                  <a:schemeClr val="accent1"/>
                </a:solidFill>
              </a:rPr>
              <a:t>Changes</a:t>
            </a:r>
          </a:p>
          <a:p>
            <a:r>
              <a:rPr lang="en-US" sz="4000" dirty="0" smtClean="0">
                <a:solidFill>
                  <a:srgbClr val="FF0000"/>
                </a:solidFill>
              </a:rPr>
              <a:t>Quarter 2: </a:t>
            </a:r>
            <a:r>
              <a:rPr lang="en-US" sz="4000" dirty="0" smtClean="0">
                <a:solidFill>
                  <a:schemeClr val="accent1"/>
                </a:solidFill>
              </a:rPr>
              <a:t>Geography</a:t>
            </a:r>
          </a:p>
          <a:p>
            <a:r>
              <a:rPr lang="en-US" sz="4000" dirty="0" smtClean="0">
                <a:solidFill>
                  <a:srgbClr val="FF0000"/>
                </a:solidFill>
              </a:rPr>
              <a:t>Quarter 3: </a:t>
            </a:r>
            <a:r>
              <a:rPr lang="en-US" sz="4000" dirty="0" smtClean="0">
                <a:solidFill>
                  <a:schemeClr val="accent1"/>
                </a:solidFill>
              </a:rPr>
              <a:t>Family Economics</a:t>
            </a:r>
          </a:p>
          <a:p>
            <a:r>
              <a:rPr lang="en-US" sz="4000" dirty="0" smtClean="0">
                <a:solidFill>
                  <a:srgbClr val="FF0000"/>
                </a:solidFill>
              </a:rPr>
              <a:t>Quarter 4: </a:t>
            </a:r>
            <a:r>
              <a:rPr lang="en-US" sz="4000" dirty="0" smtClean="0">
                <a:solidFill>
                  <a:schemeClr val="accent1"/>
                </a:solidFill>
              </a:rPr>
              <a:t>American Symbols</a:t>
            </a:r>
            <a:endParaRPr lang="en-US" sz="4000" dirty="0">
              <a:solidFill>
                <a:schemeClr val="accent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337</TotalTime>
  <Words>1080</Words>
  <Application>Microsoft Office PowerPoint</Application>
  <PresentationFormat>On-screen Show (4:3)</PresentationFormat>
  <Paragraphs>119</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 Social Studies:  Definitions and Rationale</vt:lpstr>
      <vt:lpstr>Keys to an  Exemplary Social Studies Program</vt:lpstr>
      <vt:lpstr>THE TEACHER</vt:lpstr>
      <vt:lpstr>THE STUDENTS</vt:lpstr>
      <vt:lpstr>THE CURRICULUM</vt:lpstr>
      <vt:lpstr>SOUTH DAKOTA SOCIAL STUDIES CONTENT STANDARDS</vt:lpstr>
      <vt:lpstr>PowerPoint Presentation</vt:lpstr>
      <vt:lpstr>SIOUX FALLS - KINDERGARTEN SOCIAL STUDIES CURRICULUM</vt:lpstr>
      <vt:lpstr>SIOUX FALLS – 1st GRADE SOCIAL STUDIES ESSENTIAL GUIDE</vt:lpstr>
      <vt:lpstr>SIOUX FALLS – 2nd GRADE SOCIAL STUDIES ESSENTIAL GUIDE</vt:lpstr>
      <vt:lpstr>SIOUX FALLS – 3rd GRADE SOCIAL STUDIES ESSENTIAL GUIDE</vt:lpstr>
      <vt:lpstr>SIOUX FALLS – 4th GRADE  SOCIAL STUDIES ESSENTIAL GUIDE</vt:lpstr>
      <vt:lpstr>SIOUX FALLS – 5th GRADE  SOCIAL STUDIES ESSENTIAL GUIDE</vt:lpstr>
      <vt:lpstr>Social Studies Adventure</vt:lpstr>
      <vt:lpstr>John Dewey (October 20, 1859 – June 1, 1952) was an American philosopher, psychologist, and educational reformer whose ideas have been influential in education and social reform. </vt:lpstr>
      <vt:lpstr>John Dewey</vt:lpstr>
      <vt:lpstr>SOCIAL STUDIES SUPPORTS AT LEAST  5 CRITICIAL AREAS OF LEARNING</vt:lpstr>
      <vt:lpstr>SOCIAL STUDIES  CURRICULUM PATTERNS</vt:lpstr>
      <vt:lpstr>SPIRAL CURRICULUM</vt:lpstr>
      <vt:lpstr>EXPANDING ENVIRONMENT CURRICULUM</vt:lpstr>
    </vt:vector>
  </TitlesOfParts>
  <Company>University of Sioux Falls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Social Studies:  Definitions and Rationale</dc:title>
  <dc:creator>arpeterson</dc:creator>
  <cp:lastModifiedBy>arpeterson</cp:lastModifiedBy>
  <cp:revision>39</cp:revision>
  <dcterms:created xsi:type="dcterms:W3CDTF">2010-08-18T15:49:18Z</dcterms:created>
  <dcterms:modified xsi:type="dcterms:W3CDTF">2011-02-14T15:38:37Z</dcterms:modified>
</cp:coreProperties>
</file>