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75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609617C-6CFA-4D61-BCE1-ADCA7BF51BF1}" type="datetimeFigureOut">
              <a:rPr lang="en-US" smtClean="0"/>
              <a:t>9/20/2010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71EA957-5447-40C9-BB31-55C0D4AB5F6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09617C-6CFA-4D61-BCE1-ADCA7BF51BF1}" type="datetimeFigureOut">
              <a:rPr lang="en-US" smtClean="0"/>
              <a:t>9/20/2010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71EA957-5447-40C9-BB31-55C0D4AB5F6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09617C-6CFA-4D61-BCE1-ADCA7BF51BF1}" type="datetimeFigureOut">
              <a:rPr lang="en-US" smtClean="0"/>
              <a:t>9/20/2010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71EA957-5447-40C9-BB31-55C0D4AB5F6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09617C-6CFA-4D61-BCE1-ADCA7BF51BF1}" type="datetimeFigureOut">
              <a:rPr lang="en-US" smtClean="0"/>
              <a:t>9/20/2010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71EA957-5447-40C9-BB31-55C0D4AB5F6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609617C-6CFA-4D61-BCE1-ADCA7BF51BF1}" type="datetimeFigureOut">
              <a:rPr lang="en-US" smtClean="0"/>
              <a:t>9/20/2010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71EA957-5447-40C9-BB31-55C0D4AB5F6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609617C-6CFA-4D61-BCE1-ADCA7BF51BF1}" type="datetimeFigureOut">
              <a:rPr lang="en-US" smtClean="0"/>
              <a:t>9/20/2010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71EA957-5447-40C9-BB31-55C0D4AB5F6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609617C-6CFA-4D61-BCE1-ADCA7BF51BF1}" type="datetimeFigureOut">
              <a:rPr lang="en-US" smtClean="0"/>
              <a:t>9/20/2010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71EA957-5447-40C9-BB31-55C0D4AB5F6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609617C-6CFA-4D61-BCE1-ADCA7BF51BF1}" type="datetimeFigureOut">
              <a:rPr lang="en-US" smtClean="0"/>
              <a:t>9/20/2010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71EA957-5447-40C9-BB31-55C0D4AB5F6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609617C-6CFA-4D61-BCE1-ADCA7BF51BF1}" type="datetimeFigureOut">
              <a:rPr lang="en-US" smtClean="0"/>
              <a:t>9/20/2010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71EA957-5447-40C9-BB31-55C0D4AB5F6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609617C-6CFA-4D61-BCE1-ADCA7BF51BF1}" type="datetimeFigureOut">
              <a:rPr lang="en-US" smtClean="0"/>
              <a:t>9/20/2010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71EA957-5447-40C9-BB31-55C0D4AB5F6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609617C-6CFA-4D61-BCE1-ADCA7BF51BF1}" type="datetimeFigureOut">
              <a:rPr lang="en-US" smtClean="0"/>
              <a:t>9/20/2010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71EA957-5447-40C9-BB31-55C0D4AB5F6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609617C-6CFA-4D61-BCE1-ADCA7BF51BF1}" type="datetimeFigureOut">
              <a:rPr lang="en-US" smtClean="0"/>
              <a:t>9/20/2010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71EA957-5447-40C9-BB31-55C0D4AB5F6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Social Studies and Diversity in America</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3600" b="1" dirty="0" smtClean="0">
                <a:solidFill>
                  <a:srgbClr val="C00000"/>
                </a:solidFill>
              </a:rPr>
              <a:t>2. Given </a:t>
            </a:r>
            <a:r>
              <a:rPr lang="en-US" sz="3600" b="1" dirty="0" smtClean="0">
                <a:solidFill>
                  <a:srgbClr val="C00000"/>
                </a:solidFill>
              </a:rPr>
              <a:t>the pressing educational issues related to diversity, </a:t>
            </a:r>
            <a:r>
              <a:rPr lang="en-US" sz="3600" b="1" dirty="0" smtClean="0"/>
              <a:t>what are the implications of this for the way your students study history, geography, civics, and the other social studies disciplines”?</a:t>
            </a:r>
          </a:p>
          <a:p>
            <a:endParaRPr lang="en-US" dirty="0"/>
          </a:p>
        </p:txBody>
      </p:sp>
      <p:sp>
        <p:nvSpPr>
          <p:cNvPr id="3" name="Title 2"/>
          <p:cNvSpPr>
            <a:spLocks noGrp="1"/>
          </p:cNvSpPr>
          <p:nvPr>
            <p:ph type="title"/>
          </p:nvPr>
        </p:nvSpPr>
        <p:spPr/>
        <p:txBody>
          <a:bodyPr/>
          <a:lstStyle/>
          <a:p>
            <a:pPr algn="ctr"/>
            <a:r>
              <a:rPr lang="en-US" dirty="0" smtClean="0"/>
              <a:t>REFLECTIONS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4000" dirty="0" smtClean="0">
                <a:solidFill>
                  <a:srgbClr val="C00000"/>
                </a:solidFill>
              </a:rPr>
              <a:t>Consider your own heritage. Create a family tree and identify your ancestors and know where they came from. In what ways do you think your own heritage has affected you? </a:t>
            </a:r>
          </a:p>
          <a:p>
            <a:endParaRPr lang="en-US" dirty="0"/>
          </a:p>
        </p:txBody>
      </p:sp>
      <p:sp>
        <p:nvSpPr>
          <p:cNvPr id="3" name="Title 2"/>
          <p:cNvSpPr>
            <a:spLocks noGrp="1"/>
          </p:cNvSpPr>
          <p:nvPr>
            <p:ph type="title"/>
          </p:nvPr>
        </p:nvSpPr>
        <p:spPr/>
        <p:txBody>
          <a:bodyPr/>
          <a:lstStyle/>
          <a:p>
            <a:pPr algn="ctr"/>
            <a:r>
              <a:rPr lang="en-US" dirty="0" smtClean="0"/>
              <a:t>REFLECTIONS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600" dirty="0" smtClean="0"/>
              <a:t>Compare </a:t>
            </a:r>
            <a:r>
              <a:rPr lang="en-US" sz="3600" dirty="0" smtClean="0"/>
              <a:t>your culture with the culture of another group and identify similarities and differences with regard to food, shelter, language, religion, art, and beliefs.</a:t>
            </a:r>
          </a:p>
          <a:p>
            <a:r>
              <a:rPr lang="en-US" dirty="0" smtClean="0">
                <a:solidFill>
                  <a:srgbClr val="C00000"/>
                </a:solidFill>
              </a:rPr>
              <a:t>Choose another country to compare with the United States. (use worksheet)</a:t>
            </a:r>
            <a:endParaRPr lang="en-US" dirty="0">
              <a:solidFill>
                <a:srgbClr val="C00000"/>
              </a:solidFill>
            </a:endParaRPr>
          </a:p>
        </p:txBody>
      </p:sp>
      <p:sp>
        <p:nvSpPr>
          <p:cNvPr id="3" name="Title 2"/>
          <p:cNvSpPr>
            <a:spLocks noGrp="1"/>
          </p:cNvSpPr>
          <p:nvPr>
            <p:ph type="title"/>
          </p:nvPr>
        </p:nvSpPr>
        <p:spPr/>
        <p:txBody>
          <a:bodyPr>
            <a:normAutofit/>
          </a:bodyPr>
          <a:lstStyle/>
          <a:p>
            <a:r>
              <a:rPr lang="en-US" dirty="0" smtClean="0"/>
              <a:t>ACTIVITY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200" dirty="0"/>
              <a:t>The great investigator of childhood growth and development, </a:t>
            </a:r>
            <a:r>
              <a:rPr lang="en-US" sz="3200" b="1" dirty="0">
                <a:solidFill>
                  <a:schemeClr val="tx2"/>
                </a:solidFill>
              </a:rPr>
              <a:t>Jean Piaget, </a:t>
            </a:r>
            <a:r>
              <a:rPr lang="en-US" sz="3200" b="1" dirty="0">
                <a:solidFill>
                  <a:srgbClr val="C00000"/>
                </a:solidFill>
              </a:rPr>
              <a:t>once noted that all genuine learning is spontaneous. It happens in the moment. The rewards of joy, accomplishment, sharing, persistence, teamwork, and a job well done seem to happen along the way.</a:t>
            </a:r>
            <a:endParaRPr lang="en-US" sz="3200" dirty="0">
              <a:solidFill>
                <a:srgbClr val="C00000"/>
              </a:solidFill>
            </a:endParaRPr>
          </a:p>
          <a:p>
            <a:endParaRPr lang="en-US" dirty="0"/>
          </a:p>
        </p:txBody>
      </p:sp>
      <p:sp>
        <p:nvSpPr>
          <p:cNvPr id="2" name="Title 1"/>
          <p:cNvSpPr>
            <a:spLocks noGrp="1"/>
          </p:cNvSpPr>
          <p:nvPr>
            <p:ph type="title"/>
          </p:nvPr>
        </p:nvSpPr>
        <p:spPr/>
        <p:txBody>
          <a:bodyPr/>
          <a:lstStyle/>
          <a:p>
            <a:r>
              <a:rPr lang="en-US" dirty="0" smtClean="0"/>
              <a:t>Jean Piaget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Social studies is learning about human activity, </a:t>
            </a:r>
            <a:r>
              <a:rPr lang="en-US" dirty="0" smtClean="0">
                <a:solidFill>
                  <a:srgbClr val="C00000"/>
                </a:solidFill>
              </a:rPr>
              <a:t>and the best way to learn about human activity is to make sure that every child you teach feels that he or she is truly part of the daily life of the classroom. </a:t>
            </a:r>
            <a:r>
              <a:rPr lang="en-US" dirty="0" smtClean="0"/>
              <a:t>In other words, </a:t>
            </a:r>
            <a:r>
              <a:rPr lang="en-US" dirty="0" smtClean="0">
                <a:solidFill>
                  <a:schemeClr val="tx2"/>
                </a:solidFill>
              </a:rPr>
              <a:t>experience is the best teacher.</a:t>
            </a:r>
            <a:r>
              <a:rPr lang="en-US" dirty="0" smtClean="0"/>
              <a:t> If the experience is one that is positive, uplifting, respectful, and sensitive, then children will feel included. </a:t>
            </a:r>
            <a:r>
              <a:rPr lang="en-US" dirty="0" smtClean="0"/>
              <a:t>This is </a:t>
            </a:r>
            <a:r>
              <a:rPr lang="en-US" dirty="0" smtClean="0"/>
              <a:t>where cultural sensitivity begins: with inclusion. Each child must be included. There is no room for exclusion.  </a:t>
            </a:r>
          </a:p>
          <a:p>
            <a:endParaRPr lang="en-US" dirty="0"/>
          </a:p>
        </p:txBody>
      </p:sp>
      <p:sp>
        <p:nvSpPr>
          <p:cNvPr id="3" name="Title 2"/>
          <p:cNvSpPr>
            <a:spLocks noGrp="1"/>
          </p:cNvSpPr>
          <p:nvPr>
            <p:ph type="title"/>
          </p:nvPr>
        </p:nvSpPr>
        <p:spPr/>
        <p:txBody>
          <a:bodyPr/>
          <a:lstStyle/>
          <a:p>
            <a:r>
              <a:rPr lang="en-US" dirty="0" smtClean="0"/>
              <a:t>Social Studies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600" b="1" dirty="0" smtClean="0">
                <a:solidFill>
                  <a:schemeClr val="accent5">
                    <a:lumMod val="75000"/>
                  </a:schemeClr>
                </a:solidFill>
              </a:rPr>
              <a:t>As the United States grows culturally more diverse, the need for developmentally appropriate education designed to help children understand, tolerate, and appreciate cultural differences becomes increasingly </a:t>
            </a:r>
            <a:r>
              <a:rPr lang="en-US" sz="3600" b="1" dirty="0" smtClean="0">
                <a:solidFill>
                  <a:schemeClr val="accent5">
                    <a:lumMod val="75000"/>
                  </a:schemeClr>
                </a:solidFill>
              </a:rPr>
              <a:t>critical.</a:t>
            </a:r>
            <a:endParaRPr lang="en-US" sz="3600" b="1" dirty="0">
              <a:solidFill>
                <a:schemeClr val="accent5">
                  <a:lumMod val="75000"/>
                </a:schemeClr>
              </a:solidFill>
            </a:endParaRPr>
          </a:p>
        </p:txBody>
      </p:sp>
      <p:sp>
        <p:nvSpPr>
          <p:cNvPr id="3" name="Title 2"/>
          <p:cNvSpPr>
            <a:spLocks noGrp="1"/>
          </p:cNvSpPr>
          <p:nvPr>
            <p:ph type="title"/>
          </p:nvPr>
        </p:nvSpPr>
        <p:spPr/>
        <p:txBody>
          <a:bodyPr/>
          <a:lstStyle/>
          <a:p>
            <a:r>
              <a:rPr lang="en-US" dirty="0" smtClean="0"/>
              <a:t>United States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3200"/>
            <a:ext cx="8229600" cy="1143000"/>
          </a:xfrm>
        </p:spPr>
        <p:txBody>
          <a:bodyPr>
            <a:normAutofit fontScale="90000"/>
          </a:bodyPr>
          <a:lstStyle/>
          <a:p>
            <a:pPr algn="ctr"/>
            <a:r>
              <a:rPr lang="en-US" dirty="0" smtClean="0"/>
              <a:t>How Do You Create </a:t>
            </a:r>
            <a:r>
              <a:rPr lang="en-US" dirty="0" smtClean="0"/>
              <a:t>a </a:t>
            </a:r>
            <a:r>
              <a:rPr lang="en-US" dirty="0" smtClean="0"/>
              <a:t>Culturally </a:t>
            </a:r>
            <a:r>
              <a:rPr lang="en-US" dirty="0" smtClean="0"/>
              <a:t>Responsive Learning Environment in Your </a:t>
            </a:r>
            <a:r>
              <a:rPr lang="en-US" dirty="0" smtClean="0"/>
              <a:t>Classroom?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525963"/>
          </a:xfrm>
        </p:spPr>
        <p:txBody>
          <a:bodyPr/>
          <a:lstStyle/>
          <a:p>
            <a:pPr marL="365760" lvl="1" indent="-256032">
              <a:spcBef>
                <a:spcPts val="400"/>
              </a:spcBef>
              <a:buSzPct val="68000"/>
              <a:buFont typeface="Wingdings 3"/>
              <a:buChar char=""/>
            </a:pPr>
            <a:r>
              <a:rPr lang="en-US" sz="3200" dirty="0" smtClean="0"/>
              <a:t>When students feel their basic needs of safety, belonging, and curiosity are being met, they are ready for the challenges of ideas that are relevant to their lives, challenges that are developmentally appropriate and of interest.</a:t>
            </a:r>
          </a:p>
          <a:p>
            <a:endParaRPr lang="en-US" dirty="0"/>
          </a:p>
        </p:txBody>
      </p:sp>
      <p:sp>
        <p:nvSpPr>
          <p:cNvPr id="3" name="Title 2"/>
          <p:cNvSpPr>
            <a:spLocks noGrp="1"/>
          </p:cNvSpPr>
          <p:nvPr>
            <p:ph type="title"/>
          </p:nvPr>
        </p:nvSpPr>
        <p:spPr/>
        <p:txBody>
          <a:bodyPr>
            <a:normAutofit/>
          </a:bodyPr>
          <a:lstStyle/>
          <a:p>
            <a:pPr algn="ctr"/>
            <a:r>
              <a:rPr lang="en-US" sz="3200" dirty="0" smtClean="0">
                <a:solidFill>
                  <a:srgbClr val="C00000"/>
                </a:solidFill>
              </a:rPr>
              <a:t>1. Use coursework based on human needs and childhood interests.</a:t>
            </a:r>
            <a:endParaRPr lang="en-US" sz="3200" dirty="0">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600" b="1" dirty="0" smtClean="0">
                <a:solidFill>
                  <a:schemeClr val="tx2">
                    <a:lumMod val="75000"/>
                  </a:schemeClr>
                </a:solidFill>
              </a:rPr>
              <a:t>This involves nurturing students to believe in their own ideas and to express them in an accepting caring environment. It also involves a search for meaning in what is being taught and learned, raising issues of honesty, value, and </a:t>
            </a:r>
            <a:r>
              <a:rPr lang="en-US" sz="3600" b="1" dirty="0" smtClean="0">
                <a:solidFill>
                  <a:schemeClr val="tx2">
                    <a:lumMod val="75000"/>
                  </a:schemeClr>
                </a:solidFill>
              </a:rPr>
              <a:t>worth</a:t>
            </a:r>
            <a:r>
              <a:rPr lang="en-US" sz="3600" b="1" dirty="0" smtClean="0">
                <a:solidFill>
                  <a:schemeClr val="tx2">
                    <a:lumMod val="75000"/>
                  </a:schemeClr>
                </a:solidFill>
              </a:rPr>
              <a:t>.</a:t>
            </a:r>
            <a:endParaRPr lang="en-US" sz="3600" b="1" dirty="0">
              <a:solidFill>
                <a:schemeClr val="tx2">
                  <a:lumMod val="75000"/>
                </a:schemeClr>
              </a:solidFill>
            </a:endParaRPr>
          </a:p>
        </p:txBody>
      </p:sp>
      <p:sp>
        <p:nvSpPr>
          <p:cNvPr id="3" name="Title 2"/>
          <p:cNvSpPr>
            <a:spLocks noGrp="1"/>
          </p:cNvSpPr>
          <p:nvPr>
            <p:ph type="title"/>
          </p:nvPr>
        </p:nvSpPr>
        <p:spPr/>
        <p:txBody>
          <a:bodyPr>
            <a:normAutofit fontScale="90000"/>
          </a:bodyPr>
          <a:lstStyle/>
          <a:p>
            <a:pPr lvl="0" algn="ctr"/>
            <a:r>
              <a:rPr lang="en-US" sz="3200" dirty="0" smtClean="0"/>
              <a:t/>
            </a:r>
            <a:br>
              <a:rPr lang="en-US" sz="3200" dirty="0" smtClean="0"/>
            </a:br>
            <a:r>
              <a:rPr lang="en-US" sz="4000" dirty="0" smtClean="0">
                <a:solidFill>
                  <a:srgbClr val="C00000"/>
                </a:solidFill>
              </a:rPr>
              <a:t>2. </a:t>
            </a:r>
            <a:r>
              <a:rPr lang="en-US" sz="4000" dirty="0" smtClean="0">
                <a:solidFill>
                  <a:srgbClr val="C00000"/>
                </a:solidFill>
              </a:rPr>
              <a:t>Use teaching as a collaboration with learners</a:t>
            </a:r>
            <a:r>
              <a:rPr lang="en-US" sz="3200" dirty="0" smtClean="0"/>
              <a:t/>
            </a:r>
            <a:br>
              <a:rPr lang="en-US" sz="3200" dirty="0" smtClean="0"/>
            </a:b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365760" lvl="1" indent="-256032">
              <a:spcBef>
                <a:spcPts val="400"/>
              </a:spcBef>
              <a:buSzPct val="68000"/>
              <a:buFont typeface="Wingdings 3"/>
              <a:buChar char=""/>
            </a:pPr>
            <a:r>
              <a:rPr lang="en-US" sz="3600" b="1" dirty="0" smtClean="0">
                <a:solidFill>
                  <a:schemeClr val="accent3">
                    <a:lumMod val="50000"/>
                  </a:schemeClr>
                </a:solidFill>
              </a:rPr>
              <a:t>John Dewey thought an elementary classroom was at its best when it was </a:t>
            </a:r>
            <a:r>
              <a:rPr lang="en-US" sz="3600" b="1" dirty="0" smtClean="0">
                <a:solidFill>
                  <a:schemeClr val="tx2"/>
                </a:solidFill>
              </a:rPr>
              <a:t>a miniature community in which democracy, in the full sense of the term, came to life. </a:t>
            </a:r>
            <a:r>
              <a:rPr lang="en-US" sz="3600" b="1" dirty="0" smtClean="0">
                <a:solidFill>
                  <a:schemeClr val="accent3">
                    <a:lumMod val="50000"/>
                  </a:schemeClr>
                </a:solidFill>
              </a:rPr>
              <a:t>Integration of subject matter is a wonderful thing, but integration of people who care and share is even more important.</a:t>
            </a:r>
          </a:p>
          <a:p>
            <a:endParaRPr lang="en-US" dirty="0"/>
          </a:p>
        </p:txBody>
      </p:sp>
      <p:sp>
        <p:nvSpPr>
          <p:cNvPr id="3" name="Title 2"/>
          <p:cNvSpPr>
            <a:spLocks noGrp="1"/>
          </p:cNvSpPr>
          <p:nvPr>
            <p:ph type="title"/>
          </p:nvPr>
        </p:nvSpPr>
        <p:spPr>
          <a:xfrm>
            <a:off x="457200" y="304800"/>
            <a:ext cx="8229600" cy="1143000"/>
          </a:xfrm>
        </p:spPr>
        <p:txBody>
          <a:bodyPr>
            <a:normAutofit fontScale="90000"/>
          </a:bodyPr>
          <a:lstStyle/>
          <a:p>
            <a:pPr lvl="0"/>
            <a:r>
              <a:rPr lang="en-US" sz="3100" dirty="0" smtClean="0"/>
              <a:t/>
            </a:r>
            <a:br>
              <a:rPr lang="en-US" sz="3100" dirty="0" smtClean="0"/>
            </a:br>
            <a:r>
              <a:rPr lang="en-US" sz="3100" dirty="0" smtClean="0">
                <a:solidFill>
                  <a:srgbClr val="C00000"/>
                </a:solidFill>
              </a:rPr>
              <a:t>3. Have </a:t>
            </a:r>
            <a:r>
              <a:rPr lang="en-US" sz="3100" dirty="0" smtClean="0">
                <a:solidFill>
                  <a:srgbClr val="C00000"/>
                </a:solidFill>
              </a:rPr>
              <a:t>a community of learners who share and work together in a spirit of </a:t>
            </a:r>
            <a:r>
              <a:rPr lang="en-US" sz="3100" dirty="0" smtClean="0">
                <a:solidFill>
                  <a:srgbClr val="C00000"/>
                </a:solidFill>
              </a:rPr>
              <a:t>collaboration.</a:t>
            </a:r>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en-US" sz="3200" dirty="0" smtClean="0">
                <a:solidFill>
                  <a:srgbClr val="C00000"/>
                </a:solidFill>
              </a:rPr>
              <a:t>1. What </a:t>
            </a:r>
            <a:r>
              <a:rPr lang="en-US" sz="3200" dirty="0" smtClean="0">
                <a:solidFill>
                  <a:srgbClr val="C00000"/>
                </a:solidFill>
              </a:rPr>
              <a:t>do you consider to be </a:t>
            </a:r>
            <a:r>
              <a:rPr lang="en-US" sz="3200" b="1" dirty="0" smtClean="0">
                <a:solidFill>
                  <a:srgbClr val="0070C0"/>
                </a:solidFill>
              </a:rPr>
              <a:t>the most important qualifications for a teacher </a:t>
            </a:r>
            <a:r>
              <a:rPr lang="en-US" sz="3200" dirty="0" smtClean="0">
                <a:solidFill>
                  <a:srgbClr val="C00000"/>
                </a:solidFill>
              </a:rPr>
              <a:t>who works with children of different cultural and racial/ethnic backgrounds</a:t>
            </a:r>
            <a:r>
              <a:rPr lang="en-US" sz="3200" dirty="0" smtClean="0">
                <a:solidFill>
                  <a:srgbClr val="C00000"/>
                </a:solidFill>
              </a:rPr>
              <a:t>?</a:t>
            </a:r>
          </a:p>
          <a:p>
            <a:pPr lvl="0"/>
            <a:r>
              <a:rPr lang="en-US" sz="3200" dirty="0" smtClean="0">
                <a:solidFill>
                  <a:srgbClr val="C00000"/>
                </a:solidFill>
              </a:rPr>
              <a:t> </a:t>
            </a:r>
            <a:r>
              <a:rPr lang="en-US" sz="3200" dirty="0" smtClean="0">
                <a:solidFill>
                  <a:srgbClr val="C00000"/>
                </a:solidFill>
              </a:rPr>
              <a:t>Why? What might a prospective </a:t>
            </a:r>
            <a:r>
              <a:rPr lang="en-US" sz="3200" dirty="0" smtClean="0">
                <a:solidFill>
                  <a:srgbClr val="C00000"/>
                </a:solidFill>
              </a:rPr>
              <a:t>teacher </a:t>
            </a:r>
            <a:r>
              <a:rPr lang="en-US" sz="3200" dirty="0" smtClean="0">
                <a:solidFill>
                  <a:srgbClr val="C00000"/>
                </a:solidFill>
              </a:rPr>
              <a:t>do to ensure that he or she will enter the classroom with those qualifications intact?</a:t>
            </a:r>
          </a:p>
          <a:p>
            <a:endParaRPr lang="en-US" dirty="0"/>
          </a:p>
        </p:txBody>
      </p:sp>
      <p:sp>
        <p:nvSpPr>
          <p:cNvPr id="3" name="Title 2"/>
          <p:cNvSpPr>
            <a:spLocks noGrp="1"/>
          </p:cNvSpPr>
          <p:nvPr>
            <p:ph type="title"/>
          </p:nvPr>
        </p:nvSpPr>
        <p:spPr/>
        <p:txBody>
          <a:bodyPr/>
          <a:lstStyle/>
          <a:p>
            <a:pPr algn="ctr"/>
            <a:r>
              <a:rPr lang="en-US" dirty="0" smtClean="0"/>
              <a:t>REFLECTIONS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270</TotalTime>
  <Words>524</Words>
  <Application>Microsoft Office PowerPoint</Application>
  <PresentationFormat>On-screen Show (4:3)</PresentationFormat>
  <Paragraphs>24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Social Studies and Diversity in America</vt:lpstr>
      <vt:lpstr>Jean Piaget</vt:lpstr>
      <vt:lpstr>Social Studies</vt:lpstr>
      <vt:lpstr>United States</vt:lpstr>
      <vt:lpstr>How Do You Create a Culturally Responsive Learning Environment in Your Classroom?</vt:lpstr>
      <vt:lpstr>1. Use coursework based on human needs and childhood interests.</vt:lpstr>
      <vt:lpstr> 2. Use teaching as a collaboration with learners </vt:lpstr>
      <vt:lpstr> 3. Have a community of learners who share and work together in a spirit of collaboration. </vt:lpstr>
      <vt:lpstr>REFLECTIONS</vt:lpstr>
      <vt:lpstr>REFLECTIONS</vt:lpstr>
      <vt:lpstr>REFLECTIONS</vt:lpstr>
      <vt:lpstr>ACTIVITY</vt:lpstr>
    </vt:vector>
  </TitlesOfParts>
  <Company>University of Sioux Falls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Studies and Diversity in America</dc:title>
  <dc:creator>arpeterson</dc:creator>
  <cp:lastModifiedBy>arpeterson</cp:lastModifiedBy>
  <cp:revision>14</cp:revision>
  <dcterms:created xsi:type="dcterms:W3CDTF">2010-09-20T15:46:52Z</dcterms:created>
  <dcterms:modified xsi:type="dcterms:W3CDTF">2010-09-20T20:17:33Z</dcterms:modified>
</cp:coreProperties>
</file>