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6AD7A7-0D6D-4EA2-9B79-326120C45F07}" type="datetimeFigureOut">
              <a:rPr lang="en-US" smtClean="0"/>
              <a:t>3/16/2011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4E31F50-FEBB-4C1E-888B-7FE34968253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DIFFERENTIATED </a:t>
            </a:r>
            <a:r>
              <a:rPr lang="en-US" dirty="0"/>
              <a:t>SCIENCE </a:t>
            </a:r>
            <a:r>
              <a:rPr lang="en-US" dirty="0" smtClean="0"/>
              <a:t>INQUIRY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42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students witness the same demonstrated inquiry</a:t>
            </a:r>
          </a:p>
          <a:p>
            <a:r>
              <a:rPr lang="en-US" dirty="0" smtClean="0"/>
              <a:t>all students complete the same structured lab</a:t>
            </a:r>
          </a:p>
          <a:p>
            <a:r>
              <a:rPr lang="en-US" dirty="0" smtClean="0"/>
              <a:t>students are then offered a choice of different follow-up guided inquiries and problem-solving challenges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METHODS WITH OPPORTUNITIES FOR CHOICE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4914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Three other familiar instructional methods that support DSI:</a:t>
            </a:r>
          </a:p>
          <a:p>
            <a:r>
              <a:rPr lang="en-US" sz="1600" b="1" u="sng" dirty="0" smtClean="0">
                <a:solidFill>
                  <a:schemeClr val="accent1"/>
                </a:solidFill>
              </a:rPr>
              <a:t>The K-W-L approach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</a:rPr>
              <a:t>assess their present knowledge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</a:rPr>
              <a:t>raise and carry out their individual inquiries</a:t>
            </a:r>
          </a:p>
          <a:p>
            <a:pPr lvl="1"/>
            <a:r>
              <a:rPr lang="en-US" sz="1600" dirty="0" smtClean="0">
                <a:solidFill>
                  <a:schemeClr val="accent1"/>
                </a:solidFill>
              </a:rPr>
              <a:t>elaborate on new knowledge gained</a:t>
            </a:r>
            <a:endParaRPr lang="en-US" sz="1600" dirty="0" smtClean="0"/>
          </a:p>
          <a:p>
            <a:r>
              <a:rPr lang="en-US" sz="1600" b="1" u="sng" dirty="0" smtClean="0">
                <a:solidFill>
                  <a:schemeClr val="accent2"/>
                </a:solidFill>
              </a:rPr>
              <a:t>The use of individual stations</a:t>
            </a:r>
          </a:p>
          <a:p>
            <a:pPr lvl="1"/>
            <a:r>
              <a:rPr lang="en-US" sz="1600" dirty="0" smtClean="0">
                <a:solidFill>
                  <a:schemeClr val="accent2"/>
                </a:solidFill>
              </a:rPr>
              <a:t>Student choose varying topics set up around the classroom in the form of individual discovery places.</a:t>
            </a:r>
          </a:p>
          <a:p>
            <a:r>
              <a:rPr lang="en-US" sz="1600" b="1" u="sng" dirty="0" smtClean="0">
                <a:solidFill>
                  <a:schemeClr val="accent4"/>
                </a:solidFill>
              </a:rPr>
              <a:t>The 5E Learning Cycle</a:t>
            </a:r>
          </a:p>
          <a:p>
            <a:pPr lvl="1"/>
            <a:r>
              <a:rPr lang="en-US" sz="1600" b="1" dirty="0" smtClean="0">
                <a:solidFill>
                  <a:schemeClr val="accent4"/>
                </a:solidFill>
              </a:rPr>
              <a:t>Engagement - assessing prior knowledge)</a:t>
            </a:r>
          </a:p>
          <a:p>
            <a:pPr lvl="1"/>
            <a:r>
              <a:rPr lang="en-US" sz="1600" b="1" dirty="0" smtClean="0">
                <a:solidFill>
                  <a:schemeClr val="accent4"/>
                </a:solidFill>
              </a:rPr>
              <a:t>Exploration, - research</a:t>
            </a:r>
          </a:p>
          <a:p>
            <a:pPr lvl="1"/>
            <a:r>
              <a:rPr lang="en-US" sz="1600" b="1" dirty="0" smtClean="0">
                <a:solidFill>
                  <a:schemeClr val="accent4"/>
                </a:solidFill>
              </a:rPr>
              <a:t>Explanation – writing, discussions</a:t>
            </a:r>
          </a:p>
          <a:p>
            <a:pPr lvl="1"/>
            <a:r>
              <a:rPr lang="en-US" sz="1600" b="1" dirty="0" smtClean="0">
                <a:solidFill>
                  <a:schemeClr val="accent4"/>
                </a:solidFill>
              </a:rPr>
              <a:t>Elaboration – follow up investigation - project</a:t>
            </a:r>
          </a:p>
          <a:p>
            <a:pPr lvl="1"/>
            <a:r>
              <a:rPr lang="en-US" sz="1600" b="1" dirty="0" smtClean="0">
                <a:solidFill>
                  <a:schemeClr val="accent4"/>
                </a:solidFill>
              </a:rPr>
              <a:t>Evaluation – assessing student knowledge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OTHER METHODS FOR DSI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521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1. Students need to feel emotionally safe – free of intimidation regardless of their behaviors or abilities.</a:t>
            </a:r>
          </a:p>
          <a:p>
            <a:r>
              <a:rPr lang="en-US" sz="2000" dirty="0" smtClean="0"/>
              <a:t> 2. Students need to experience an appropriate level of challenge, preferably </a:t>
            </a:r>
            <a:r>
              <a:rPr lang="en-US" sz="2000" dirty="0"/>
              <a:t>just slightly beyond their ability and </a:t>
            </a:r>
            <a:r>
              <a:rPr lang="en-US" sz="2000" dirty="0" smtClean="0"/>
              <a:t>readiness.</a:t>
            </a:r>
          </a:p>
          <a:p>
            <a:r>
              <a:rPr lang="en-US" sz="2000" dirty="0" smtClean="0"/>
              <a:t>3. Students need time to reflect as meaning-seekers in constructing meaning from inside and outside of classroom environments and experiences.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DIS teachers meet these three criteria by valuing and recognizing a student’s particular learning style as well as the student’s need for guided instruction and structure versus open-ended learning opportunities.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STUDENT NEES FOR DSI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68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Chapter 1 – Pathways to Inquiry – showed a </a:t>
            </a:r>
            <a:r>
              <a:rPr lang="en-US" sz="3600" dirty="0">
                <a:solidFill>
                  <a:srgbClr val="FF0000"/>
                </a:solidFill>
              </a:rPr>
              <a:t>whole-class approach </a:t>
            </a:r>
            <a:r>
              <a:rPr lang="en-US" sz="3600" dirty="0"/>
              <a:t>to inquiry. That means the teacher usually selects one inquiry approach for all the students in the class for a particular topic.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PATHWAYS TO INQUIRY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28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Differentiated Science Inquiry (DSI) –</a:t>
            </a:r>
            <a:r>
              <a:rPr lang="en-US" sz="3600" dirty="0">
                <a:solidFill>
                  <a:srgbClr val="FF0000"/>
                </a:solidFill>
              </a:rPr>
              <a:t>combines a mixture of approaches </a:t>
            </a:r>
            <a:r>
              <a:rPr lang="en-US" sz="3600" dirty="0"/>
              <a:t>to inquiry within the same lesson, thus offering different methods of inquiry for different student learning needs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DIFFERENTIATED SCIENCE INQUIRY</a:t>
            </a:r>
            <a:br>
              <a:rPr lang="en-US" dirty="0" smtClean="0"/>
            </a:br>
            <a:r>
              <a:rPr lang="en-US" dirty="0" smtClean="0"/>
              <a:t>CHAPTER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92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/>
          <a:lstStyle/>
          <a:p>
            <a:r>
              <a:rPr lang="en-US" dirty="0"/>
              <a:t>Using a </a:t>
            </a:r>
            <a:r>
              <a:rPr lang="en-US" dirty="0">
                <a:solidFill>
                  <a:srgbClr val="FF0000"/>
                </a:solidFill>
              </a:rPr>
              <a:t>differentiated inquiry approach</a:t>
            </a:r>
            <a:r>
              <a:rPr lang="en-US" dirty="0"/>
              <a:t>, the teacher constructs a science investigation with </a:t>
            </a:r>
            <a:r>
              <a:rPr lang="en-US" dirty="0">
                <a:solidFill>
                  <a:srgbClr val="FF0000"/>
                </a:solidFill>
              </a:rPr>
              <a:t>multiple or tired levels of guidance and structure</a:t>
            </a:r>
            <a:r>
              <a:rPr lang="en-US" dirty="0"/>
              <a:t> for that each learner has an opportunity to choose a level that is developmentally appropriate for his or her particular learning style. Although the </a:t>
            </a:r>
            <a:r>
              <a:rPr lang="en-US" dirty="0" smtClean="0"/>
              <a:t>lesson </a:t>
            </a:r>
            <a:r>
              <a:rPr lang="en-US" dirty="0"/>
              <a:t>offers various process-oriented pathways, in the end, all students arrive at the common understanding of the concept and standard.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6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DSI the in an instructional practice that enhances classroom learning by </a:t>
            </a:r>
            <a:r>
              <a:rPr lang="en-US" dirty="0">
                <a:solidFill>
                  <a:srgbClr val="FF0000"/>
                </a:solidFill>
              </a:rPr>
              <a:t>matching the individual student’s needs and learning style to the level of structured and guidance inherent in an inquiry lesson.</a:t>
            </a:r>
            <a:r>
              <a:rPr lang="en-US" dirty="0"/>
              <a:t> In DSI, teachers recognize and value a student’s particular learning style (or styles) as well as the student’s need for guided instruction and structure versus less structured, open-ended learning opportunities.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DIFFERENTIATED SCIENCE INQUIRY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91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When teachers differentiate the approach or level of science inquiry, they do so in response to the child’s readiness and preferred learning style- whether it is </a:t>
            </a:r>
            <a:r>
              <a:rPr lang="en-US" sz="2800" dirty="0">
                <a:solidFill>
                  <a:srgbClr val="FF0000"/>
                </a:solidFill>
              </a:rPr>
              <a:t>visual, auditory, tactile, or kinesthetic</a:t>
            </a:r>
            <a:r>
              <a:rPr lang="en-US" sz="2800" dirty="0"/>
              <a:t>.</a:t>
            </a:r>
          </a:p>
          <a:p>
            <a:endParaRPr lang="en-US" dirty="0" smtClean="0"/>
          </a:p>
          <a:p>
            <a:pPr algn="ctr"/>
            <a:r>
              <a:rPr lang="en-US" sz="4000" dirty="0">
                <a:solidFill>
                  <a:schemeClr val="accent4">
                    <a:lumMod val="75000"/>
                  </a:schemeClr>
                </a:solidFill>
              </a:rPr>
              <a:t>One size does not fit all! 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LEARNING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07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DSI teachers design their yearlong science plans to include an array of </a:t>
            </a:r>
            <a:r>
              <a:rPr lang="en-US" sz="3200" dirty="0">
                <a:solidFill>
                  <a:srgbClr val="FF0000"/>
                </a:solidFill>
              </a:rPr>
              <a:t>demonstrated inquiries</a:t>
            </a:r>
            <a:r>
              <a:rPr lang="en-US" sz="3200" dirty="0"/>
              <a:t>, 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</a:rPr>
              <a:t>structured inquiries</a:t>
            </a:r>
            <a:r>
              <a:rPr lang="en-US" sz="3200" dirty="0"/>
              <a:t>, </a:t>
            </a:r>
            <a:r>
              <a:rPr lang="en-US" sz="3200" dirty="0">
                <a:solidFill>
                  <a:srgbClr val="7030A0"/>
                </a:solidFill>
              </a:rPr>
              <a:t>guided inquiries</a:t>
            </a:r>
            <a:r>
              <a:rPr lang="en-US" sz="3200" dirty="0"/>
              <a:t>, and 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</a:rPr>
              <a:t>self-directed inquiries</a:t>
            </a:r>
            <a:r>
              <a:rPr lang="en-US" sz="3200" dirty="0"/>
              <a:t>, generally moving from more structured to less structured opportunities as the year goes 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YEARLONG SCIENCE PLANS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34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JIGSAW </a:t>
            </a:r>
            <a:r>
              <a:rPr lang="en-US" b="1" dirty="0">
                <a:solidFill>
                  <a:srgbClr val="FF0000"/>
                </a:solidFill>
              </a:rPr>
              <a:t>ACTIVITY – NUMBER OFF </a:t>
            </a:r>
            <a:r>
              <a:rPr lang="en-US" b="1" dirty="0" smtClean="0">
                <a:solidFill>
                  <a:srgbClr val="FF0000"/>
                </a:solidFill>
              </a:rPr>
              <a:t>1-4</a:t>
            </a:r>
          </a:p>
          <a:p>
            <a:endParaRPr lang="en-US" dirty="0"/>
          </a:p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GROUP 1 - STATION A – DEMONSTRATED INQUIRY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GROUP 2 - STATION B – STRUCTURED INQUIRY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GROUP 3 - STATION C – GUIDED INQUIRY</a:t>
            </a:r>
            <a:endParaRPr lang="en-US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US" sz="2400" b="1" dirty="0">
                <a:solidFill>
                  <a:schemeClr val="accent4"/>
                </a:solidFill>
              </a:rPr>
              <a:t>GROUP 4 - STATION D- SELF-DIRECTED INQUIRY</a:t>
            </a:r>
            <a:endParaRPr lang="en-US" sz="2400" dirty="0">
              <a:solidFill>
                <a:schemeClr val="accent4"/>
              </a:solidFill>
            </a:endParaRPr>
          </a:p>
          <a:p>
            <a:endParaRPr lang="en-US" dirty="0" smtClean="0"/>
          </a:p>
          <a:p>
            <a:r>
              <a:rPr lang="en-US" sz="1800" b="1" dirty="0" smtClean="0"/>
              <a:t>Create a paper that lists the order of events in your inquiry activity using the Ball and Ramps Lesson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FOUR STATIONS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Same method assigned for all students</a:t>
            </a:r>
          </a:p>
          <a:p>
            <a:r>
              <a:rPr lang="en-US" dirty="0" smtClean="0"/>
              <a:t>1.provides an introductory lecture</a:t>
            </a:r>
          </a:p>
          <a:p>
            <a:r>
              <a:rPr lang="en-US" dirty="0" smtClean="0"/>
              <a:t>2. all students view a demonstration to illustrate concepts</a:t>
            </a:r>
          </a:p>
          <a:p>
            <a:r>
              <a:rPr lang="en-US" dirty="0" smtClean="0"/>
              <a:t>3. all students carry out the same teacher-assigned step-by-step cookbook lab on the topic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VARIATIONS OF THE DSI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6371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</TotalTime>
  <Words>613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 DIFFERENTIATED SCIENCE INQUIRY  </vt:lpstr>
      <vt:lpstr>PATHWAYS TO INQUIRY</vt:lpstr>
      <vt:lpstr>DIFFERENTIATED SCIENCE INQUIRY CHAPTER 3</vt:lpstr>
      <vt:lpstr>PowerPoint Presentation</vt:lpstr>
      <vt:lpstr>DIFFERENTIATED SCIENCE INQUIRY</vt:lpstr>
      <vt:lpstr>LEARNING STYLES</vt:lpstr>
      <vt:lpstr>YEARLONG SCIENCE PLANS</vt:lpstr>
      <vt:lpstr> THE FOUR STATIONS </vt:lpstr>
      <vt:lpstr>VARIATIONS OF THE DSI MODEL</vt:lpstr>
      <vt:lpstr>METHODS WITH OPPORTUNITIES FOR CHOICE</vt:lpstr>
      <vt:lpstr>OTHER METHODS FOR DSI</vt:lpstr>
      <vt:lpstr>STUDENT NEES FOR DSI</vt:lpstr>
    </vt:vector>
  </TitlesOfParts>
  <Company>University of Sioux Falls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DIFFERENTIATED SCIENCE INUIRY  </dc:title>
  <dc:creator>arpeterson</dc:creator>
  <cp:lastModifiedBy>arpeterson</cp:lastModifiedBy>
  <cp:revision>13</cp:revision>
  <dcterms:created xsi:type="dcterms:W3CDTF">2011-03-16T16:00:47Z</dcterms:created>
  <dcterms:modified xsi:type="dcterms:W3CDTF">2011-03-16T16:55:16Z</dcterms:modified>
</cp:coreProperties>
</file>